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charts/chart13.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drawings/drawing7.xml" ContentType="application/vnd.openxmlformats-officedocument.drawingml.chartshap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drawings/drawing5.xml" ContentType="application/vnd.openxmlformats-officedocument.drawingml.chartshap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charts/chart14.xml" ContentType="application/vnd.openxmlformats-officedocument.drawingml.chart+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notesSlides/notesSlide33.xml" ContentType="application/vnd.openxmlformats-officedocument.presentationml.notesSlide+xml"/>
  <Override PartName="/ppt/charts/chart12.xml" ContentType="application/vnd.openxmlformats-officedocument.drawingml.chart+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31.xml" ContentType="application/vnd.openxmlformats-officedocument.presentationml.notesSlide+xml"/>
  <Override PartName="/ppt/charts/chart10.xml" ContentType="application/vnd.openxmlformats-officedocument.drawingml.chart+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ppt/drawings/drawing6.xml" ContentType="application/vnd.openxmlformats-officedocument.drawingml.chartshape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charts/chart15.xml" ContentType="application/vnd.openxmlformats-officedocument.drawingml.chart+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32.xml" ContentType="application/vnd.openxmlformats-officedocument.presentationml.notesSlide+xml"/>
  <Override PartName="/ppt/charts/chart11.xml" ContentType="application/vnd.openxmlformats-officedocument.drawingml.char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302" r:id="rId2"/>
    <p:sldId id="322" r:id="rId3"/>
    <p:sldId id="321" r:id="rId4"/>
    <p:sldId id="303" r:id="rId5"/>
    <p:sldId id="304" r:id="rId6"/>
    <p:sldId id="324" r:id="rId7"/>
    <p:sldId id="263" r:id="rId8"/>
    <p:sldId id="274" r:id="rId9"/>
    <p:sldId id="266" r:id="rId10"/>
    <p:sldId id="267" r:id="rId11"/>
    <p:sldId id="275" r:id="rId12"/>
    <p:sldId id="270" r:id="rId13"/>
    <p:sldId id="271" r:id="rId14"/>
    <p:sldId id="272" r:id="rId15"/>
    <p:sldId id="273" r:id="rId16"/>
    <p:sldId id="277" r:id="rId17"/>
    <p:sldId id="276" r:id="rId18"/>
    <p:sldId id="278" r:id="rId19"/>
    <p:sldId id="279" r:id="rId20"/>
    <p:sldId id="281" r:id="rId21"/>
    <p:sldId id="283" r:id="rId22"/>
    <p:sldId id="286" r:id="rId23"/>
    <p:sldId id="287" r:id="rId24"/>
    <p:sldId id="290" r:id="rId25"/>
    <p:sldId id="289" r:id="rId26"/>
    <p:sldId id="291" r:id="rId27"/>
    <p:sldId id="292" r:id="rId28"/>
    <p:sldId id="311" r:id="rId29"/>
    <p:sldId id="294" r:id="rId30"/>
    <p:sldId id="295" r:id="rId31"/>
    <p:sldId id="296" r:id="rId32"/>
    <p:sldId id="297" r:id="rId33"/>
    <p:sldId id="325" r:id="rId34"/>
    <p:sldId id="305" r:id="rId35"/>
    <p:sldId id="313" r:id="rId36"/>
    <p:sldId id="314" r:id="rId37"/>
    <p:sldId id="318" r:id="rId38"/>
    <p:sldId id="317" r:id="rId39"/>
    <p:sldId id="306" r:id="rId40"/>
    <p:sldId id="307" r:id="rId41"/>
    <p:sldId id="308" r:id="rId42"/>
    <p:sldId id="323" r:id="rId43"/>
    <p:sldId id="326" r:id="rId44"/>
    <p:sldId id="31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2191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02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Office_Excel_Worksheet8.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Office_Excel_Worksheet11.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Office_Excel_Worksheet13.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nfhsstaff\Desktop\youth_graphs_14jul09\ideal_family_size.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Documents%20and%20Settings\nfhsstaff\Desktop\youth_graphs_14jul09\ideal_family_size.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6"/>
  <c:chart>
    <c:plotArea>
      <c:layout>
        <c:manualLayout>
          <c:layoutTarget val="inner"/>
          <c:xMode val="edge"/>
          <c:yMode val="edge"/>
          <c:x val="1.6975308641975339E-2"/>
          <c:y val="0"/>
          <c:w val="0.81495601244289029"/>
          <c:h val="0.84378685222486838"/>
        </c:manualLayout>
      </c:layout>
      <c:barChart>
        <c:barDir val="col"/>
        <c:grouping val="clustered"/>
        <c:ser>
          <c:idx val="0"/>
          <c:order val="0"/>
          <c:tx>
            <c:strRef>
              <c:f>Sheet1!$B$1</c:f>
              <c:strCache>
                <c:ptCount val="1"/>
                <c:pt idx="0">
                  <c:v>Women</c:v>
                </c:pt>
              </c:strCache>
            </c:strRef>
          </c:tx>
          <c:dLbls>
            <c:txPr>
              <a:bodyPr/>
              <a:lstStyle/>
              <a:p>
                <a:pPr>
                  <a:defRPr lang="en-US"/>
                </a:pPr>
                <a:endParaRPr lang="en-US"/>
              </a:p>
            </c:txPr>
            <c:showVal val="1"/>
          </c:dLbls>
          <c:cat>
            <c:strRef>
              <c:f>Sheet1!$A$2:$A$6</c:f>
              <c:strCache>
                <c:ptCount val="5"/>
                <c:pt idx="0">
                  <c:v>Poorest</c:v>
                </c:pt>
                <c:pt idx="1">
                  <c:v>Poorer</c:v>
                </c:pt>
                <c:pt idx="2">
                  <c:v>Middle</c:v>
                </c:pt>
                <c:pt idx="3">
                  <c:v>Richer</c:v>
                </c:pt>
                <c:pt idx="4">
                  <c:v>Richest</c:v>
                </c:pt>
              </c:strCache>
            </c:strRef>
          </c:cat>
          <c:val>
            <c:numRef>
              <c:f>Sheet1!$B$2:$B$6</c:f>
              <c:numCache>
                <c:formatCode>General</c:formatCode>
                <c:ptCount val="5"/>
                <c:pt idx="0">
                  <c:v>13</c:v>
                </c:pt>
                <c:pt idx="1">
                  <c:v>20</c:v>
                </c:pt>
                <c:pt idx="2">
                  <c:v>28</c:v>
                </c:pt>
                <c:pt idx="3">
                  <c:v>45</c:v>
                </c:pt>
                <c:pt idx="4">
                  <c:v>68</c:v>
                </c:pt>
              </c:numCache>
            </c:numRef>
          </c:val>
        </c:ser>
        <c:ser>
          <c:idx val="1"/>
          <c:order val="1"/>
          <c:tx>
            <c:strRef>
              <c:f>Sheet1!$C$1</c:f>
              <c:strCache>
                <c:ptCount val="1"/>
                <c:pt idx="0">
                  <c:v>Men</c:v>
                </c:pt>
              </c:strCache>
            </c:strRef>
          </c:tx>
          <c:dLbls>
            <c:dLbl>
              <c:idx val="4"/>
              <c:layout>
                <c:manualLayout>
                  <c:x val="0"/>
                  <c:y val="0"/>
                </c:manualLayout>
              </c:layout>
              <c:showVal val="1"/>
            </c:dLbl>
            <c:txPr>
              <a:bodyPr/>
              <a:lstStyle/>
              <a:p>
                <a:pPr>
                  <a:defRPr lang="en-US"/>
                </a:pPr>
                <a:endParaRPr lang="en-US"/>
              </a:p>
            </c:txPr>
            <c:showVal val="1"/>
          </c:dLbls>
          <c:cat>
            <c:strRef>
              <c:f>Sheet1!$A$2:$A$6</c:f>
              <c:strCache>
                <c:ptCount val="5"/>
                <c:pt idx="0">
                  <c:v>Poorest</c:v>
                </c:pt>
                <c:pt idx="1">
                  <c:v>Poorer</c:v>
                </c:pt>
                <c:pt idx="2">
                  <c:v>Middle</c:v>
                </c:pt>
                <c:pt idx="3">
                  <c:v>Richer</c:v>
                </c:pt>
                <c:pt idx="4">
                  <c:v>Richest</c:v>
                </c:pt>
              </c:strCache>
            </c:strRef>
          </c:cat>
          <c:val>
            <c:numRef>
              <c:f>Sheet1!$C$2:$C$6</c:f>
              <c:numCache>
                <c:formatCode>General</c:formatCode>
                <c:ptCount val="5"/>
                <c:pt idx="0">
                  <c:v>30</c:v>
                </c:pt>
                <c:pt idx="1">
                  <c:v>39</c:v>
                </c:pt>
                <c:pt idx="2">
                  <c:v>44</c:v>
                </c:pt>
                <c:pt idx="3">
                  <c:v>54</c:v>
                </c:pt>
                <c:pt idx="4">
                  <c:v>73</c:v>
                </c:pt>
              </c:numCache>
            </c:numRef>
          </c:val>
        </c:ser>
        <c:axId val="59724544"/>
        <c:axId val="59726080"/>
      </c:barChart>
      <c:catAx>
        <c:axId val="59724544"/>
        <c:scaling>
          <c:orientation val="minMax"/>
        </c:scaling>
        <c:axPos val="b"/>
        <c:numFmt formatCode="General" sourceLinked="1"/>
        <c:tickLblPos val="nextTo"/>
        <c:txPr>
          <a:bodyPr/>
          <a:lstStyle/>
          <a:p>
            <a:pPr>
              <a:defRPr lang="en-US"/>
            </a:pPr>
            <a:endParaRPr lang="en-US"/>
          </a:p>
        </c:txPr>
        <c:crossAx val="59726080"/>
        <c:crosses val="autoZero"/>
        <c:auto val="1"/>
        <c:lblAlgn val="ctr"/>
        <c:lblOffset val="100"/>
      </c:catAx>
      <c:valAx>
        <c:axId val="59726080"/>
        <c:scaling>
          <c:orientation val="minMax"/>
        </c:scaling>
        <c:delete val="1"/>
        <c:axPos val="l"/>
        <c:numFmt formatCode="General" sourceLinked="1"/>
        <c:tickLblPos val="nextTo"/>
        <c:crossAx val="59724544"/>
        <c:crosses val="autoZero"/>
        <c:crossBetween val="between"/>
      </c:valAx>
    </c:plotArea>
    <c:legend>
      <c:legendPos val="r"/>
      <c:layout>
        <c:manualLayout>
          <c:xMode val="edge"/>
          <c:yMode val="edge"/>
          <c:x val="1.8028579760863334E-2"/>
          <c:y val="1.8049197485706343E-2"/>
          <c:w val="0.42487265480703895"/>
          <c:h val="0.21749669628320031"/>
        </c:manualLayout>
      </c:layout>
      <c:txPr>
        <a:bodyPr/>
        <a:lstStyle/>
        <a:p>
          <a:pPr>
            <a:defRPr lang="en-US"/>
          </a:pPr>
          <a:endParaRPr lang="en-US"/>
        </a:p>
      </c:txPr>
    </c:legend>
    <c:plotVisOnly val="1"/>
  </c:chart>
  <c:txPr>
    <a:bodyPr/>
    <a:lstStyle/>
    <a:p>
      <a:pPr>
        <a:defRPr sz="1800"/>
      </a:pPr>
      <a:endParaRPr lang="en-U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46"/>
  <c:chart>
    <c:autoTitleDeleted val="1"/>
    <c:plotArea>
      <c:layout>
        <c:manualLayout>
          <c:layoutTarget val="inner"/>
          <c:xMode val="edge"/>
          <c:yMode val="edge"/>
          <c:x val="2.5177761870675292E-2"/>
          <c:y val="0.17165299650043744"/>
          <c:w val="0.91962141096000372"/>
          <c:h val="0.61208606736658699"/>
        </c:manualLayout>
      </c:layout>
      <c:lineChart>
        <c:grouping val="standard"/>
        <c:ser>
          <c:idx val="0"/>
          <c:order val="0"/>
          <c:tx>
            <c:strRef>
              <c:f>Sheet1!$A$2</c:f>
              <c:strCache>
                <c:ptCount val="1"/>
                <c:pt idx="0">
                  <c:v>Smoke</c:v>
                </c:pt>
              </c:strCache>
            </c:strRef>
          </c:tx>
          <c:dLbls>
            <c:dLbl>
              <c:idx val="0"/>
              <c:layout>
                <c:manualLayout>
                  <c:x val="4.6296296296297014E-3"/>
                  <c:y val="-3.9408866995073892E-2"/>
                </c:manualLayout>
              </c:layout>
              <c:dLblPos val="b"/>
              <c:showVal val="1"/>
            </c:dLbl>
            <c:dLbl>
              <c:idx val="1"/>
              <c:layout>
                <c:manualLayout>
                  <c:x val="0"/>
                  <c:y val="-1.970443349753746E-2"/>
                </c:manualLayout>
              </c:layout>
              <c:dLblPos val="b"/>
              <c:showVal val="1"/>
            </c:dLbl>
            <c:txPr>
              <a:bodyPr/>
              <a:lstStyle/>
              <a:p>
                <a:pPr>
                  <a:defRPr lang="en-US"/>
                </a:pPr>
                <a:endParaRPr lang="en-US"/>
              </a:p>
            </c:txPr>
            <c:dLblPos val="b"/>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Sheet1!$B$2:$K$2</c:f>
              <c:numCache>
                <c:formatCode>0</c:formatCode>
                <c:ptCount val="10"/>
                <c:pt idx="0">
                  <c:v>5.7</c:v>
                </c:pt>
                <c:pt idx="1">
                  <c:v>9.1</c:v>
                </c:pt>
                <c:pt idx="2">
                  <c:v>11.7</c:v>
                </c:pt>
                <c:pt idx="3">
                  <c:v>17.3</c:v>
                </c:pt>
                <c:pt idx="4">
                  <c:v>18</c:v>
                </c:pt>
                <c:pt idx="5">
                  <c:v>23.4</c:v>
                </c:pt>
                <c:pt idx="6">
                  <c:v>24.9</c:v>
                </c:pt>
                <c:pt idx="7">
                  <c:v>28.5</c:v>
                </c:pt>
                <c:pt idx="8">
                  <c:v>27.5</c:v>
                </c:pt>
                <c:pt idx="9">
                  <c:v>30.5</c:v>
                </c:pt>
              </c:numCache>
            </c:numRef>
          </c:val>
        </c:ser>
        <c:ser>
          <c:idx val="1"/>
          <c:order val="1"/>
          <c:tx>
            <c:strRef>
              <c:f>Sheet1!$A$3</c:f>
              <c:strCache>
                <c:ptCount val="1"/>
                <c:pt idx="0">
                  <c:v>Use Tobacco</c:v>
                </c:pt>
              </c:strCache>
            </c:strRef>
          </c:tx>
          <c:dLbls>
            <c:numFmt formatCode="0" sourceLinked="0"/>
            <c:txPr>
              <a:bodyPr/>
              <a:lstStyle/>
              <a:p>
                <a:pPr>
                  <a:defRPr lang="en-US"/>
                </a:pPr>
                <a:endParaRPr lang="en-US"/>
              </a:p>
            </c:txPr>
            <c:dLblPos val="t"/>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Sheet1!$B$3:$K$3</c:f>
              <c:numCache>
                <c:formatCode>0</c:formatCode>
                <c:ptCount val="10"/>
                <c:pt idx="0">
                  <c:v>15.9</c:v>
                </c:pt>
                <c:pt idx="1">
                  <c:v>22.7</c:v>
                </c:pt>
                <c:pt idx="2">
                  <c:v>27.8</c:v>
                </c:pt>
                <c:pt idx="3">
                  <c:v>39.4</c:v>
                </c:pt>
                <c:pt idx="4">
                  <c:v>37.800000000000004</c:v>
                </c:pt>
                <c:pt idx="5">
                  <c:v>49.5</c:v>
                </c:pt>
                <c:pt idx="6">
                  <c:v>47.9</c:v>
                </c:pt>
                <c:pt idx="7">
                  <c:v>55.5</c:v>
                </c:pt>
                <c:pt idx="8">
                  <c:v>53.6</c:v>
                </c:pt>
                <c:pt idx="9">
                  <c:v>56.5</c:v>
                </c:pt>
              </c:numCache>
            </c:numRef>
          </c:val>
        </c:ser>
        <c:ser>
          <c:idx val="2"/>
          <c:order val="2"/>
          <c:tx>
            <c:strRef>
              <c:f>Sheet1!$A$4</c:f>
              <c:strCache>
                <c:ptCount val="1"/>
                <c:pt idx="0">
                  <c:v>Drinks Alcohol</c:v>
                </c:pt>
              </c:strCache>
            </c:strRef>
          </c:tx>
          <c:dLbls>
            <c:dLbl>
              <c:idx val="0"/>
              <c:layout>
                <c:manualLayout>
                  <c:x val="-4.8810227762380812E-18"/>
                  <c:y val="4.3243243243243294E-2"/>
                </c:manualLayout>
              </c:layout>
              <c:dLblPos val="t"/>
              <c:showVal val="1"/>
            </c:dLbl>
            <c:numFmt formatCode="0" sourceLinked="0"/>
            <c:txPr>
              <a:bodyPr/>
              <a:lstStyle/>
              <a:p>
                <a:pPr>
                  <a:defRPr lang="en-US"/>
                </a:pPr>
                <a:endParaRPr lang="en-US"/>
              </a:p>
            </c:txPr>
            <c:dLblPos val="t"/>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Sheet1!$B$4:$K$4</c:f>
              <c:numCache>
                <c:formatCode>0</c:formatCode>
                <c:ptCount val="10"/>
                <c:pt idx="0">
                  <c:v>5.5</c:v>
                </c:pt>
                <c:pt idx="1">
                  <c:v>7.6</c:v>
                </c:pt>
                <c:pt idx="2">
                  <c:v>9.4</c:v>
                </c:pt>
                <c:pt idx="3">
                  <c:v>15.1</c:v>
                </c:pt>
                <c:pt idx="4">
                  <c:v>18</c:v>
                </c:pt>
                <c:pt idx="5">
                  <c:v>23.5</c:v>
                </c:pt>
                <c:pt idx="6">
                  <c:v>27.7</c:v>
                </c:pt>
                <c:pt idx="7">
                  <c:v>30.5</c:v>
                </c:pt>
                <c:pt idx="8">
                  <c:v>31.8</c:v>
                </c:pt>
                <c:pt idx="9">
                  <c:v>31.9</c:v>
                </c:pt>
              </c:numCache>
            </c:numRef>
          </c:val>
        </c:ser>
        <c:marker val="1"/>
        <c:axId val="40054784"/>
        <c:axId val="40056704"/>
      </c:lineChart>
      <c:catAx>
        <c:axId val="40054784"/>
        <c:scaling>
          <c:orientation val="minMax"/>
        </c:scaling>
        <c:axPos val="b"/>
        <c:title>
          <c:tx>
            <c:rich>
              <a:bodyPr/>
              <a:lstStyle/>
              <a:p>
                <a:pPr>
                  <a:defRPr lang="en-US"/>
                </a:pPr>
                <a:r>
                  <a:rPr lang="en-US"/>
                  <a:t>Age</a:t>
                </a:r>
              </a:p>
            </c:rich>
          </c:tx>
          <c:layout/>
        </c:title>
        <c:numFmt formatCode="General" sourceLinked="1"/>
        <c:tickLblPos val="nextTo"/>
        <c:txPr>
          <a:bodyPr rot="0" vert="horz"/>
          <a:lstStyle/>
          <a:p>
            <a:pPr>
              <a:defRPr lang="en-US"/>
            </a:pPr>
            <a:endParaRPr lang="en-US"/>
          </a:p>
        </c:txPr>
        <c:crossAx val="40056704"/>
        <c:crosses val="autoZero"/>
        <c:auto val="1"/>
        <c:lblAlgn val="ctr"/>
        <c:lblOffset val="100"/>
        <c:tickLblSkip val="1"/>
        <c:tickMarkSkip val="1"/>
      </c:catAx>
      <c:valAx>
        <c:axId val="40056704"/>
        <c:scaling>
          <c:orientation val="minMax"/>
          <c:max val="80"/>
        </c:scaling>
        <c:delete val="1"/>
        <c:axPos val="l"/>
        <c:numFmt formatCode="0" sourceLinked="1"/>
        <c:tickLblPos val="none"/>
        <c:crossAx val="40054784"/>
        <c:crosses val="autoZero"/>
        <c:crossBetween val="between"/>
        <c:majorUnit val="20"/>
        <c:minorUnit val="5"/>
      </c:valAx>
    </c:plotArea>
    <c:legend>
      <c:legendPos val="t"/>
      <c:layout>
        <c:manualLayout>
          <c:xMode val="edge"/>
          <c:yMode val="edge"/>
          <c:x val="0"/>
          <c:y val="3.4379392092117544E-2"/>
          <c:w val="0.97355435833678683"/>
          <c:h val="0.11519897850606511"/>
        </c:manualLayout>
      </c:layout>
      <c:txPr>
        <a:bodyPr/>
        <a:lstStyle/>
        <a:p>
          <a:pPr>
            <a:defRPr lang="en-US"/>
          </a:pPr>
          <a:endParaRPr lang="en-US"/>
        </a:p>
      </c:txPr>
    </c:legend>
    <c:plotVisOnly val="1"/>
    <c:dispBlanksAs val="gap"/>
  </c:chart>
  <c:txPr>
    <a:bodyPr/>
    <a:lstStyle/>
    <a:p>
      <a:pPr>
        <a:defRPr sz="1800"/>
      </a:pPr>
      <a:endParaRPr lang="en-US"/>
    </a:p>
  </c:txPr>
  <c:externalData r:id="rId1"/>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6"/>
  <c:chart>
    <c:plotArea>
      <c:layout/>
      <c:barChart>
        <c:barDir val="col"/>
        <c:grouping val="clustered"/>
        <c:ser>
          <c:idx val="0"/>
          <c:order val="0"/>
          <c:tx>
            <c:strRef>
              <c:f>Sheet1!$B$1</c:f>
              <c:strCache>
                <c:ptCount val="1"/>
                <c:pt idx="0">
                  <c:v>15-19</c:v>
                </c:pt>
              </c:strCache>
            </c:strRef>
          </c:tx>
          <c:dLbls>
            <c:numFmt formatCode="#,##0" sourceLinked="0"/>
            <c:txPr>
              <a:bodyPr/>
              <a:lstStyle/>
              <a:p>
                <a:pPr>
                  <a:defRPr lang="en-US" b="1"/>
                </a:pPr>
                <a:endParaRPr lang="en-US"/>
              </a:p>
            </c:txPr>
            <c:showVal val="1"/>
          </c:dLbls>
          <c:cat>
            <c:strRef>
              <c:f>Sheet1!$A$2:$A$3</c:f>
              <c:strCache>
                <c:ptCount val="2"/>
                <c:pt idx="0">
                  <c:v>Women</c:v>
                </c:pt>
                <c:pt idx="1">
                  <c:v>Men</c:v>
                </c:pt>
              </c:strCache>
            </c:strRef>
          </c:cat>
          <c:val>
            <c:numRef>
              <c:f>Sheet1!$B$2:$B$3</c:f>
              <c:numCache>
                <c:formatCode>General</c:formatCode>
                <c:ptCount val="2"/>
                <c:pt idx="0">
                  <c:v>10.5</c:v>
                </c:pt>
                <c:pt idx="1">
                  <c:v>10.8</c:v>
                </c:pt>
              </c:numCache>
            </c:numRef>
          </c:val>
        </c:ser>
        <c:ser>
          <c:idx val="1"/>
          <c:order val="1"/>
          <c:tx>
            <c:strRef>
              <c:f>Sheet1!$C$1</c:f>
              <c:strCache>
                <c:ptCount val="1"/>
                <c:pt idx="0">
                  <c:v>20-24</c:v>
                </c:pt>
              </c:strCache>
            </c:strRef>
          </c:tx>
          <c:dLbls>
            <c:numFmt formatCode="#,##0" sourceLinked="0"/>
            <c:txPr>
              <a:bodyPr/>
              <a:lstStyle/>
              <a:p>
                <a:pPr>
                  <a:defRPr lang="en-US"/>
                </a:pPr>
                <a:endParaRPr lang="en-US"/>
              </a:p>
            </c:txPr>
            <c:showVal val="1"/>
          </c:dLbls>
          <c:cat>
            <c:strRef>
              <c:f>Sheet1!$A$2:$A$3</c:f>
              <c:strCache>
                <c:ptCount val="2"/>
                <c:pt idx="0">
                  <c:v>Women</c:v>
                </c:pt>
                <c:pt idx="1">
                  <c:v>Men</c:v>
                </c:pt>
              </c:strCache>
            </c:strRef>
          </c:cat>
          <c:val>
            <c:numRef>
              <c:f>Sheet1!$C$2:$C$3</c:f>
              <c:numCache>
                <c:formatCode>General</c:formatCode>
                <c:ptCount val="2"/>
                <c:pt idx="0">
                  <c:v>11.1</c:v>
                </c:pt>
                <c:pt idx="1">
                  <c:v>7.3</c:v>
                </c:pt>
              </c:numCache>
            </c:numRef>
          </c:val>
        </c:ser>
        <c:ser>
          <c:idx val="2"/>
          <c:order val="2"/>
          <c:tx>
            <c:strRef>
              <c:f>Sheet1!$D$1</c:f>
              <c:strCache>
                <c:ptCount val="1"/>
                <c:pt idx="0">
                  <c:v>25-49</c:v>
                </c:pt>
              </c:strCache>
            </c:strRef>
          </c:tx>
          <c:dLbls>
            <c:numFmt formatCode="#,##0" sourceLinked="0"/>
            <c:txPr>
              <a:bodyPr/>
              <a:lstStyle/>
              <a:p>
                <a:pPr>
                  <a:defRPr lang="en-US"/>
                </a:pPr>
                <a:endParaRPr lang="en-US"/>
              </a:p>
            </c:txPr>
            <c:showVal val="1"/>
          </c:dLbls>
          <c:cat>
            <c:strRef>
              <c:f>Sheet1!$A$2:$A$3</c:f>
              <c:strCache>
                <c:ptCount val="2"/>
                <c:pt idx="0">
                  <c:v>Women</c:v>
                </c:pt>
                <c:pt idx="1">
                  <c:v>Men</c:v>
                </c:pt>
              </c:strCache>
            </c:strRef>
          </c:cat>
          <c:val>
            <c:numRef>
              <c:f>Sheet1!$D$2:$D$3</c:f>
              <c:numCache>
                <c:formatCode>General</c:formatCode>
                <c:ptCount val="2"/>
                <c:pt idx="0">
                  <c:v>11.2</c:v>
                </c:pt>
                <c:pt idx="1">
                  <c:v>4.0999999999999996</c:v>
                </c:pt>
              </c:numCache>
            </c:numRef>
          </c:val>
        </c:ser>
        <c:axId val="80425344"/>
        <c:axId val="80426880"/>
      </c:barChart>
      <c:catAx>
        <c:axId val="80425344"/>
        <c:scaling>
          <c:orientation val="minMax"/>
        </c:scaling>
        <c:axPos val="b"/>
        <c:tickLblPos val="nextTo"/>
        <c:txPr>
          <a:bodyPr/>
          <a:lstStyle/>
          <a:p>
            <a:pPr>
              <a:defRPr lang="en-US"/>
            </a:pPr>
            <a:endParaRPr lang="en-US"/>
          </a:p>
        </c:txPr>
        <c:crossAx val="80426880"/>
        <c:crosses val="autoZero"/>
        <c:auto val="1"/>
        <c:lblAlgn val="ctr"/>
        <c:lblOffset val="100"/>
      </c:catAx>
      <c:valAx>
        <c:axId val="80426880"/>
        <c:scaling>
          <c:orientation val="minMax"/>
        </c:scaling>
        <c:delete val="1"/>
        <c:axPos val="l"/>
        <c:numFmt formatCode="General" sourceLinked="1"/>
        <c:tickLblPos val="nextTo"/>
        <c:crossAx val="80425344"/>
        <c:crosses val="autoZero"/>
        <c:crossBetween val="between"/>
      </c:valAx>
    </c:plotArea>
    <c:legend>
      <c:legendPos val="r"/>
      <c:layout/>
      <c:txPr>
        <a:bodyPr/>
        <a:lstStyle/>
        <a:p>
          <a:pPr>
            <a:defRPr lang="en-US"/>
          </a:pPr>
          <a:endParaRPr lang="en-US"/>
        </a:p>
      </c:txPr>
    </c:legend>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43"/>
  <c:chart>
    <c:plotArea>
      <c:layout/>
      <c:barChart>
        <c:barDir val="col"/>
        <c:grouping val="clustered"/>
        <c:ser>
          <c:idx val="0"/>
          <c:order val="0"/>
          <c:tx>
            <c:strRef>
              <c:f>Sheet1!$B$1</c:f>
              <c:strCache>
                <c:ptCount val="1"/>
                <c:pt idx="0">
                  <c:v>Never married</c:v>
                </c:pt>
              </c:strCache>
            </c:strRef>
          </c:tx>
          <c:dLbls>
            <c:txPr>
              <a:bodyPr/>
              <a:lstStyle/>
              <a:p>
                <a:pPr>
                  <a:defRPr lang="en-US"/>
                </a:pPr>
                <a:endParaRPr lang="en-US"/>
              </a:p>
            </c:txPr>
            <c:showVal val="1"/>
          </c:dLbls>
          <c:cat>
            <c:strRef>
              <c:f>Sheet1!$A$2:$A$8</c:f>
              <c:strCache>
                <c:ptCount val="7"/>
                <c:pt idx="0">
                  <c:v>15-19</c:v>
                </c:pt>
                <c:pt idx="1">
                  <c:v>20-24</c:v>
                </c:pt>
                <c:pt idx="3">
                  <c:v>Urban</c:v>
                </c:pt>
                <c:pt idx="4">
                  <c:v>Rural</c:v>
                </c:pt>
                <c:pt idx="6">
                  <c:v>Total</c:v>
                </c:pt>
              </c:strCache>
            </c:strRef>
          </c:cat>
          <c:val>
            <c:numRef>
              <c:f>Sheet1!$B$2:$B$8</c:f>
              <c:numCache>
                <c:formatCode>General</c:formatCode>
                <c:ptCount val="7"/>
                <c:pt idx="0">
                  <c:v>12</c:v>
                </c:pt>
                <c:pt idx="1">
                  <c:v>11</c:v>
                </c:pt>
                <c:pt idx="3">
                  <c:v>9</c:v>
                </c:pt>
                <c:pt idx="4">
                  <c:v>13</c:v>
                </c:pt>
                <c:pt idx="6">
                  <c:v>11</c:v>
                </c:pt>
              </c:numCache>
            </c:numRef>
          </c:val>
        </c:ser>
        <c:ser>
          <c:idx val="1"/>
          <c:order val="1"/>
          <c:tx>
            <c:strRef>
              <c:f>Sheet1!$C$1</c:f>
              <c:strCache>
                <c:ptCount val="1"/>
                <c:pt idx="0">
                  <c:v>Ever married</c:v>
                </c:pt>
              </c:strCache>
            </c:strRef>
          </c:tx>
          <c:dLbls>
            <c:txPr>
              <a:bodyPr/>
              <a:lstStyle/>
              <a:p>
                <a:pPr>
                  <a:defRPr lang="en-US"/>
                </a:pPr>
                <a:endParaRPr lang="en-US"/>
              </a:p>
            </c:txPr>
            <c:showVal val="1"/>
          </c:dLbls>
          <c:cat>
            <c:strRef>
              <c:f>Sheet1!$A$2:$A$8</c:f>
              <c:strCache>
                <c:ptCount val="7"/>
                <c:pt idx="0">
                  <c:v>15-19</c:v>
                </c:pt>
                <c:pt idx="1">
                  <c:v>20-24</c:v>
                </c:pt>
                <c:pt idx="3">
                  <c:v>Urban</c:v>
                </c:pt>
                <c:pt idx="4">
                  <c:v>Rural</c:v>
                </c:pt>
                <c:pt idx="6">
                  <c:v>Total</c:v>
                </c:pt>
              </c:strCache>
            </c:strRef>
          </c:cat>
          <c:val>
            <c:numRef>
              <c:f>Sheet1!$C$2:$C$8</c:f>
              <c:numCache>
                <c:formatCode>General</c:formatCode>
                <c:ptCount val="7"/>
                <c:pt idx="0">
                  <c:v>7</c:v>
                </c:pt>
                <c:pt idx="1">
                  <c:v>6</c:v>
                </c:pt>
                <c:pt idx="3">
                  <c:v>5</c:v>
                </c:pt>
                <c:pt idx="4">
                  <c:v>6</c:v>
                </c:pt>
                <c:pt idx="6">
                  <c:v>6</c:v>
                </c:pt>
              </c:numCache>
            </c:numRef>
          </c:val>
        </c:ser>
        <c:axId val="40008704"/>
        <c:axId val="40018688"/>
      </c:barChart>
      <c:catAx>
        <c:axId val="40008704"/>
        <c:scaling>
          <c:orientation val="minMax"/>
        </c:scaling>
        <c:axPos val="b"/>
        <c:tickLblPos val="nextTo"/>
        <c:txPr>
          <a:bodyPr/>
          <a:lstStyle/>
          <a:p>
            <a:pPr>
              <a:defRPr lang="en-US"/>
            </a:pPr>
            <a:endParaRPr lang="en-US"/>
          </a:p>
        </c:txPr>
        <c:crossAx val="40018688"/>
        <c:crosses val="autoZero"/>
        <c:auto val="1"/>
        <c:lblAlgn val="ctr"/>
        <c:lblOffset val="100"/>
      </c:catAx>
      <c:valAx>
        <c:axId val="40018688"/>
        <c:scaling>
          <c:orientation val="minMax"/>
        </c:scaling>
        <c:delete val="1"/>
        <c:axPos val="l"/>
        <c:numFmt formatCode="General" sourceLinked="1"/>
        <c:tickLblPos val="nextTo"/>
        <c:crossAx val="40008704"/>
        <c:crosses val="autoZero"/>
        <c:crossBetween val="between"/>
      </c:valAx>
    </c:plotArea>
    <c:legend>
      <c:legendPos val="r"/>
      <c:layout/>
      <c:txPr>
        <a:bodyPr/>
        <a:lstStyle/>
        <a:p>
          <a:pPr>
            <a:defRPr lang="en-US"/>
          </a:pPr>
          <a:endParaRPr lang="en-US"/>
        </a:p>
      </c:txPr>
    </c:legend>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46"/>
  <c:chart>
    <c:plotArea>
      <c:layout/>
      <c:barChart>
        <c:barDir val="col"/>
        <c:grouping val="clustered"/>
        <c:ser>
          <c:idx val="0"/>
          <c:order val="0"/>
          <c:tx>
            <c:strRef>
              <c:f>Sheet1!$B$1</c:f>
              <c:strCache>
                <c:ptCount val="1"/>
                <c:pt idx="0">
                  <c:v>Women</c:v>
                </c:pt>
              </c:strCache>
            </c:strRef>
          </c:tx>
          <c:dLbls>
            <c:txPr>
              <a:bodyPr/>
              <a:lstStyle/>
              <a:p>
                <a:pPr>
                  <a:defRPr lang="en-US"/>
                </a:pPr>
                <a:endParaRPr lang="en-US"/>
              </a:p>
            </c:txPr>
            <c:showVal val="1"/>
          </c:dLbls>
          <c:cat>
            <c:strRef>
              <c:f>Sheet1!$A$2:$A$6</c:f>
              <c:strCache>
                <c:ptCount val="5"/>
                <c:pt idx="0">
                  <c:v>Maharashtra</c:v>
                </c:pt>
                <c:pt idx="1">
                  <c:v>Tamil Nadu</c:v>
                </c:pt>
                <c:pt idx="2">
                  <c:v>Andhra Pradesh</c:v>
                </c:pt>
                <c:pt idx="3">
                  <c:v>Karnataka</c:v>
                </c:pt>
                <c:pt idx="4">
                  <c:v>Manipur</c:v>
                </c:pt>
              </c:strCache>
            </c:strRef>
          </c:cat>
          <c:val>
            <c:numRef>
              <c:f>Sheet1!$B$2:$B$6</c:f>
              <c:numCache>
                <c:formatCode>General</c:formatCode>
                <c:ptCount val="5"/>
                <c:pt idx="0">
                  <c:v>0.18000000000000019</c:v>
                </c:pt>
                <c:pt idx="1">
                  <c:v>0.35000000000000031</c:v>
                </c:pt>
                <c:pt idx="2">
                  <c:v>0.29000000000000031</c:v>
                </c:pt>
                <c:pt idx="3">
                  <c:v>0.33000000000000052</c:v>
                </c:pt>
                <c:pt idx="4">
                  <c:v>0.39000000000000046</c:v>
                </c:pt>
              </c:numCache>
            </c:numRef>
          </c:val>
        </c:ser>
        <c:ser>
          <c:idx val="1"/>
          <c:order val="1"/>
          <c:tx>
            <c:strRef>
              <c:f>Sheet1!$C$1</c:f>
              <c:strCache>
                <c:ptCount val="1"/>
                <c:pt idx="0">
                  <c:v>Men</c:v>
                </c:pt>
              </c:strCache>
            </c:strRef>
          </c:tx>
          <c:dLbls>
            <c:dLbl>
              <c:idx val="4"/>
              <c:layout>
                <c:manualLayout>
                  <c:x val="2.0061728395061731E-2"/>
                  <c:y val="0"/>
                </c:manualLayout>
              </c:layout>
              <c:showVal val="1"/>
            </c:dLbl>
            <c:txPr>
              <a:bodyPr/>
              <a:lstStyle/>
              <a:p>
                <a:pPr>
                  <a:defRPr lang="en-US"/>
                </a:pPr>
                <a:endParaRPr lang="en-US"/>
              </a:p>
            </c:txPr>
            <c:showVal val="1"/>
          </c:dLbls>
          <c:cat>
            <c:strRef>
              <c:f>Sheet1!$A$2:$A$6</c:f>
              <c:strCache>
                <c:ptCount val="5"/>
                <c:pt idx="0">
                  <c:v>Maharashtra</c:v>
                </c:pt>
                <c:pt idx="1">
                  <c:v>Tamil Nadu</c:v>
                </c:pt>
                <c:pt idx="2">
                  <c:v>Andhra Pradesh</c:v>
                </c:pt>
                <c:pt idx="3">
                  <c:v>Karnataka</c:v>
                </c:pt>
                <c:pt idx="4">
                  <c:v>Manipur</c:v>
                </c:pt>
              </c:strCache>
            </c:strRef>
          </c:cat>
          <c:val>
            <c:numRef>
              <c:f>Sheet1!$C$2:$C$6</c:f>
              <c:numCache>
                <c:formatCode>General</c:formatCode>
                <c:ptCount val="5"/>
                <c:pt idx="0">
                  <c:v>0.31000000000000039</c:v>
                </c:pt>
                <c:pt idx="1">
                  <c:v>0</c:v>
                </c:pt>
                <c:pt idx="2">
                  <c:v>0.48000000000000032</c:v>
                </c:pt>
                <c:pt idx="3">
                  <c:v>0.14000000000000001</c:v>
                </c:pt>
                <c:pt idx="4">
                  <c:v>0.38000000000000045</c:v>
                </c:pt>
              </c:numCache>
            </c:numRef>
          </c:val>
        </c:ser>
        <c:axId val="40692352"/>
        <c:axId val="40509824"/>
      </c:barChart>
      <c:catAx>
        <c:axId val="40692352"/>
        <c:scaling>
          <c:orientation val="minMax"/>
        </c:scaling>
        <c:axPos val="b"/>
        <c:tickLblPos val="nextTo"/>
        <c:txPr>
          <a:bodyPr/>
          <a:lstStyle/>
          <a:p>
            <a:pPr>
              <a:defRPr lang="en-US"/>
            </a:pPr>
            <a:endParaRPr lang="en-US"/>
          </a:p>
        </c:txPr>
        <c:crossAx val="40509824"/>
        <c:crosses val="autoZero"/>
        <c:auto val="1"/>
        <c:lblAlgn val="ctr"/>
        <c:lblOffset val="100"/>
      </c:catAx>
      <c:valAx>
        <c:axId val="40509824"/>
        <c:scaling>
          <c:orientation val="minMax"/>
        </c:scaling>
        <c:delete val="1"/>
        <c:axPos val="l"/>
        <c:numFmt formatCode="General" sourceLinked="1"/>
        <c:tickLblPos val="nextTo"/>
        <c:crossAx val="40692352"/>
        <c:crosses val="autoZero"/>
        <c:crossBetween val="between"/>
      </c:valAx>
    </c:plotArea>
    <c:legend>
      <c:legendPos val="r"/>
      <c:layout/>
      <c:txPr>
        <a:bodyPr/>
        <a:lstStyle/>
        <a:p>
          <a:pPr>
            <a:defRPr lang="en-US"/>
          </a:pPr>
          <a:endParaRPr lang="en-US"/>
        </a:p>
      </c:txPr>
    </c:legend>
    <c:plotVisOnly val="1"/>
  </c:chart>
  <c:txPr>
    <a:bodyPr/>
    <a:lstStyle/>
    <a:p>
      <a:pPr>
        <a:defRPr sz="1800"/>
      </a:pPr>
      <a:endParaRPr lang="en-US"/>
    </a:p>
  </c:txPr>
  <c:externalData r:id="rId1"/>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14"/>
  <c:chart>
    <c:plotArea>
      <c:layout/>
      <c:barChart>
        <c:barDir val="col"/>
        <c:grouping val="percentStacked"/>
        <c:ser>
          <c:idx val="0"/>
          <c:order val="0"/>
          <c:tx>
            <c:strRef>
              <c:f>Sheet1!$B$1</c:f>
              <c:strCache>
                <c:ptCount val="1"/>
                <c:pt idx="0">
                  <c:v>Total thin</c:v>
                </c:pt>
              </c:strCache>
            </c:strRef>
          </c:tx>
          <c:dLbls>
            <c:txPr>
              <a:bodyPr/>
              <a:lstStyle/>
              <a:p>
                <a:pPr>
                  <a:defRPr lang="en-US" b="1"/>
                </a:pPr>
                <a:endParaRPr lang="en-US"/>
              </a:p>
            </c:txPr>
            <c:showVal val="1"/>
          </c:dLbls>
          <c:cat>
            <c:strRef>
              <c:f>Sheet1!$A$2:$A$8</c:f>
              <c:strCache>
                <c:ptCount val="7"/>
                <c:pt idx="0">
                  <c:v>15-19</c:v>
                </c:pt>
                <c:pt idx="1">
                  <c:v>20-24</c:v>
                </c:pt>
                <c:pt idx="2">
                  <c:v>25-49</c:v>
                </c:pt>
                <c:pt idx="4">
                  <c:v>15-19</c:v>
                </c:pt>
                <c:pt idx="5">
                  <c:v>20-24</c:v>
                </c:pt>
                <c:pt idx="6">
                  <c:v>25-49</c:v>
                </c:pt>
              </c:strCache>
            </c:strRef>
          </c:cat>
          <c:val>
            <c:numRef>
              <c:f>Sheet1!$B$2:$B$8</c:f>
              <c:numCache>
                <c:formatCode>General</c:formatCode>
                <c:ptCount val="7"/>
                <c:pt idx="0">
                  <c:v>47</c:v>
                </c:pt>
                <c:pt idx="1">
                  <c:v>41</c:v>
                </c:pt>
                <c:pt idx="2">
                  <c:v>31</c:v>
                </c:pt>
                <c:pt idx="4">
                  <c:v>58</c:v>
                </c:pt>
                <c:pt idx="5">
                  <c:v>36</c:v>
                </c:pt>
                <c:pt idx="6">
                  <c:v>27</c:v>
                </c:pt>
              </c:numCache>
            </c:numRef>
          </c:val>
        </c:ser>
        <c:ser>
          <c:idx val="1"/>
          <c:order val="1"/>
          <c:tx>
            <c:strRef>
              <c:f>Sheet1!$C$1</c:f>
              <c:strCache>
                <c:ptCount val="1"/>
                <c:pt idx="0">
                  <c:v>Normal</c:v>
                </c:pt>
              </c:strCache>
            </c:strRef>
          </c:tx>
          <c:dLbls>
            <c:txPr>
              <a:bodyPr/>
              <a:lstStyle/>
              <a:p>
                <a:pPr>
                  <a:defRPr lang="en-US" b="1"/>
                </a:pPr>
                <a:endParaRPr lang="en-US"/>
              </a:p>
            </c:txPr>
            <c:showVal val="1"/>
          </c:dLbls>
          <c:cat>
            <c:strRef>
              <c:f>Sheet1!$A$2:$A$8</c:f>
              <c:strCache>
                <c:ptCount val="7"/>
                <c:pt idx="0">
                  <c:v>15-19</c:v>
                </c:pt>
                <c:pt idx="1">
                  <c:v>20-24</c:v>
                </c:pt>
                <c:pt idx="2">
                  <c:v>25-49</c:v>
                </c:pt>
                <c:pt idx="4">
                  <c:v>15-19</c:v>
                </c:pt>
                <c:pt idx="5">
                  <c:v>20-24</c:v>
                </c:pt>
                <c:pt idx="6">
                  <c:v>25-49</c:v>
                </c:pt>
              </c:strCache>
            </c:strRef>
          </c:cat>
          <c:val>
            <c:numRef>
              <c:f>Sheet1!$C$2:$C$8</c:f>
              <c:numCache>
                <c:formatCode>General</c:formatCode>
                <c:ptCount val="7"/>
                <c:pt idx="0">
                  <c:v>51</c:v>
                </c:pt>
                <c:pt idx="1">
                  <c:v>53</c:v>
                </c:pt>
                <c:pt idx="2">
                  <c:v>52</c:v>
                </c:pt>
                <c:pt idx="4">
                  <c:v>40</c:v>
                </c:pt>
                <c:pt idx="5">
                  <c:v>60</c:v>
                </c:pt>
                <c:pt idx="6">
                  <c:v>60</c:v>
                </c:pt>
              </c:numCache>
            </c:numRef>
          </c:val>
        </c:ser>
        <c:ser>
          <c:idx val="2"/>
          <c:order val="2"/>
          <c:tx>
            <c:strRef>
              <c:f>Sheet1!$D$1</c:f>
              <c:strCache>
                <c:ptCount val="1"/>
                <c:pt idx="0">
                  <c:v>Overweight/obese</c:v>
                </c:pt>
              </c:strCache>
            </c:strRef>
          </c:tx>
          <c:dLbls>
            <c:txPr>
              <a:bodyPr/>
              <a:lstStyle/>
              <a:p>
                <a:pPr>
                  <a:defRPr lang="en-US" b="1"/>
                </a:pPr>
                <a:endParaRPr lang="en-US"/>
              </a:p>
            </c:txPr>
            <c:showVal val="1"/>
          </c:dLbls>
          <c:cat>
            <c:strRef>
              <c:f>Sheet1!$A$2:$A$8</c:f>
              <c:strCache>
                <c:ptCount val="7"/>
                <c:pt idx="0">
                  <c:v>15-19</c:v>
                </c:pt>
                <c:pt idx="1">
                  <c:v>20-24</c:v>
                </c:pt>
                <c:pt idx="2">
                  <c:v>25-49</c:v>
                </c:pt>
                <c:pt idx="4">
                  <c:v>15-19</c:v>
                </c:pt>
                <c:pt idx="5">
                  <c:v>20-24</c:v>
                </c:pt>
                <c:pt idx="6">
                  <c:v>25-49</c:v>
                </c:pt>
              </c:strCache>
            </c:strRef>
          </c:cat>
          <c:val>
            <c:numRef>
              <c:f>Sheet1!$D$2:$D$8</c:f>
              <c:numCache>
                <c:formatCode>General</c:formatCode>
                <c:ptCount val="7"/>
                <c:pt idx="0">
                  <c:v>2</c:v>
                </c:pt>
                <c:pt idx="1">
                  <c:v>6</c:v>
                </c:pt>
                <c:pt idx="2">
                  <c:v>18</c:v>
                </c:pt>
                <c:pt idx="4">
                  <c:v>2</c:v>
                </c:pt>
                <c:pt idx="5">
                  <c:v>5</c:v>
                </c:pt>
                <c:pt idx="6">
                  <c:v>13</c:v>
                </c:pt>
              </c:numCache>
            </c:numRef>
          </c:val>
        </c:ser>
        <c:overlap val="100"/>
        <c:axId val="40766464"/>
        <c:axId val="40780544"/>
      </c:barChart>
      <c:catAx>
        <c:axId val="40766464"/>
        <c:scaling>
          <c:orientation val="minMax"/>
        </c:scaling>
        <c:axPos val="b"/>
        <c:numFmt formatCode="General" sourceLinked="1"/>
        <c:tickLblPos val="nextTo"/>
        <c:txPr>
          <a:bodyPr/>
          <a:lstStyle/>
          <a:p>
            <a:pPr>
              <a:defRPr lang="en-US" b="1">
                <a:solidFill>
                  <a:schemeClr val="bg1"/>
                </a:solidFill>
              </a:defRPr>
            </a:pPr>
            <a:endParaRPr lang="en-US"/>
          </a:p>
        </c:txPr>
        <c:crossAx val="40780544"/>
        <c:crosses val="autoZero"/>
        <c:auto val="1"/>
        <c:lblAlgn val="ctr"/>
        <c:lblOffset val="100"/>
      </c:catAx>
      <c:valAx>
        <c:axId val="40780544"/>
        <c:scaling>
          <c:orientation val="minMax"/>
        </c:scaling>
        <c:delete val="1"/>
        <c:axPos val="l"/>
        <c:numFmt formatCode="0%" sourceLinked="1"/>
        <c:tickLblPos val="nextTo"/>
        <c:crossAx val="40766464"/>
        <c:crosses val="autoZero"/>
        <c:crossBetween val="between"/>
      </c:valAx>
    </c:plotArea>
    <c:legend>
      <c:legendPos val="r"/>
      <c:layout/>
      <c:txPr>
        <a:bodyPr/>
        <a:lstStyle/>
        <a:p>
          <a:pPr>
            <a:defRPr lang="en-US" sz="2000" b="0">
              <a:solidFill>
                <a:schemeClr val="bg1"/>
              </a:solidFill>
            </a:defRPr>
          </a:pPr>
          <a:endParaRPr lang="en-US"/>
        </a:p>
      </c:txPr>
    </c:legend>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11"/>
  <c:chart>
    <c:plotArea>
      <c:layout>
        <c:manualLayout>
          <c:layoutTarget val="inner"/>
          <c:xMode val="edge"/>
          <c:yMode val="edge"/>
          <c:x val="2.7777777777777821E-2"/>
          <c:y val="3.3898305084745797E-2"/>
          <c:w val="0.78684650529794831"/>
          <c:h val="0.83989879443035764"/>
        </c:manualLayout>
      </c:layout>
      <c:barChart>
        <c:barDir val="col"/>
        <c:grouping val="stacked"/>
        <c:ser>
          <c:idx val="0"/>
          <c:order val="0"/>
          <c:tx>
            <c:strRef>
              <c:f>Sheet1!$B$1</c:f>
              <c:strCache>
                <c:ptCount val="1"/>
                <c:pt idx="0">
                  <c:v>Mild</c:v>
                </c:pt>
              </c:strCache>
            </c:strRef>
          </c:tx>
          <c:dLbls>
            <c:txPr>
              <a:bodyPr/>
              <a:lstStyle/>
              <a:p>
                <a:pPr>
                  <a:defRPr lang="en-US" b="1"/>
                </a:pPr>
                <a:endParaRPr lang="en-US"/>
              </a:p>
            </c:txPr>
            <c:showVal val="1"/>
          </c:dLbls>
          <c:cat>
            <c:strRef>
              <c:f>Sheet1!$A$2:$A$8</c:f>
              <c:strCache>
                <c:ptCount val="7"/>
                <c:pt idx="0">
                  <c:v>15-19</c:v>
                </c:pt>
                <c:pt idx="1">
                  <c:v>20-24</c:v>
                </c:pt>
                <c:pt idx="2">
                  <c:v>25-49</c:v>
                </c:pt>
                <c:pt idx="4">
                  <c:v>15-19</c:v>
                </c:pt>
                <c:pt idx="5">
                  <c:v>20-24</c:v>
                </c:pt>
                <c:pt idx="6">
                  <c:v>25-49</c:v>
                </c:pt>
              </c:strCache>
            </c:strRef>
          </c:cat>
          <c:val>
            <c:numRef>
              <c:f>Sheet1!$B$2:$B$8</c:f>
              <c:numCache>
                <c:formatCode>General</c:formatCode>
                <c:ptCount val="7"/>
                <c:pt idx="0">
                  <c:v>39</c:v>
                </c:pt>
                <c:pt idx="1">
                  <c:v>38</c:v>
                </c:pt>
                <c:pt idx="2">
                  <c:v>39</c:v>
                </c:pt>
                <c:pt idx="4">
                  <c:v>17</c:v>
                </c:pt>
                <c:pt idx="5">
                  <c:v>11</c:v>
                </c:pt>
                <c:pt idx="6">
                  <c:v>13</c:v>
                </c:pt>
              </c:numCache>
            </c:numRef>
          </c:val>
        </c:ser>
        <c:ser>
          <c:idx val="1"/>
          <c:order val="1"/>
          <c:tx>
            <c:strRef>
              <c:f>Sheet1!$C$1</c:f>
              <c:strCache>
                <c:ptCount val="1"/>
                <c:pt idx="0">
                  <c:v>Moderate</c:v>
                </c:pt>
              </c:strCache>
            </c:strRef>
          </c:tx>
          <c:dLbls>
            <c:txPr>
              <a:bodyPr/>
              <a:lstStyle/>
              <a:p>
                <a:pPr>
                  <a:defRPr lang="en-US" b="1"/>
                </a:pPr>
                <a:endParaRPr lang="en-US"/>
              </a:p>
            </c:txPr>
            <c:showVal val="1"/>
          </c:dLbls>
          <c:cat>
            <c:strRef>
              <c:f>Sheet1!$A$2:$A$8</c:f>
              <c:strCache>
                <c:ptCount val="7"/>
                <c:pt idx="0">
                  <c:v>15-19</c:v>
                </c:pt>
                <c:pt idx="1">
                  <c:v>20-24</c:v>
                </c:pt>
                <c:pt idx="2">
                  <c:v>25-49</c:v>
                </c:pt>
                <c:pt idx="4">
                  <c:v>15-19</c:v>
                </c:pt>
                <c:pt idx="5">
                  <c:v>20-24</c:v>
                </c:pt>
                <c:pt idx="6">
                  <c:v>25-49</c:v>
                </c:pt>
              </c:strCache>
            </c:strRef>
          </c:cat>
          <c:val>
            <c:numRef>
              <c:f>Sheet1!$C$2:$C$8</c:f>
              <c:numCache>
                <c:formatCode>General</c:formatCode>
                <c:ptCount val="7"/>
                <c:pt idx="0">
                  <c:v>15</c:v>
                </c:pt>
                <c:pt idx="1">
                  <c:v>17</c:v>
                </c:pt>
                <c:pt idx="2">
                  <c:v>15</c:v>
                </c:pt>
                <c:pt idx="4">
                  <c:v>12</c:v>
                </c:pt>
                <c:pt idx="5">
                  <c:v>7</c:v>
                </c:pt>
                <c:pt idx="6">
                  <c:v>10</c:v>
                </c:pt>
              </c:numCache>
            </c:numRef>
          </c:val>
        </c:ser>
        <c:ser>
          <c:idx val="2"/>
          <c:order val="2"/>
          <c:tx>
            <c:strRef>
              <c:f>Sheet1!$D$1</c:f>
              <c:strCache>
                <c:ptCount val="1"/>
                <c:pt idx="0">
                  <c:v>Severe</c:v>
                </c:pt>
              </c:strCache>
            </c:strRef>
          </c:tx>
          <c:dLbls>
            <c:txPr>
              <a:bodyPr/>
              <a:lstStyle/>
              <a:p>
                <a:pPr>
                  <a:defRPr lang="en-US" b="1"/>
                </a:pPr>
                <a:endParaRPr lang="en-US"/>
              </a:p>
            </c:txPr>
            <c:showVal val="1"/>
          </c:dLbls>
          <c:cat>
            <c:strRef>
              <c:f>Sheet1!$A$2:$A$8</c:f>
              <c:strCache>
                <c:ptCount val="7"/>
                <c:pt idx="0">
                  <c:v>15-19</c:v>
                </c:pt>
                <c:pt idx="1">
                  <c:v>20-24</c:v>
                </c:pt>
                <c:pt idx="2">
                  <c:v>25-49</c:v>
                </c:pt>
                <c:pt idx="4">
                  <c:v>15-19</c:v>
                </c:pt>
                <c:pt idx="5">
                  <c:v>20-24</c:v>
                </c:pt>
                <c:pt idx="6">
                  <c:v>25-49</c:v>
                </c:pt>
              </c:strCache>
            </c:strRef>
          </c:cat>
          <c:val>
            <c:numRef>
              <c:f>Sheet1!$D$2:$D$8</c:f>
              <c:numCache>
                <c:formatCode>General</c:formatCode>
                <c:ptCount val="7"/>
                <c:pt idx="0">
                  <c:v>2</c:v>
                </c:pt>
                <c:pt idx="1">
                  <c:v>2</c:v>
                </c:pt>
                <c:pt idx="2">
                  <c:v>2</c:v>
                </c:pt>
                <c:pt idx="4">
                  <c:v>1</c:v>
                </c:pt>
                <c:pt idx="5">
                  <c:v>1</c:v>
                </c:pt>
                <c:pt idx="6">
                  <c:v>1</c:v>
                </c:pt>
              </c:numCache>
            </c:numRef>
          </c:val>
        </c:ser>
        <c:overlap val="100"/>
        <c:axId val="59964416"/>
        <c:axId val="80618240"/>
      </c:barChart>
      <c:catAx>
        <c:axId val="59964416"/>
        <c:scaling>
          <c:orientation val="minMax"/>
        </c:scaling>
        <c:axPos val="b"/>
        <c:numFmt formatCode="General" sourceLinked="1"/>
        <c:tickLblPos val="nextTo"/>
        <c:txPr>
          <a:bodyPr/>
          <a:lstStyle/>
          <a:p>
            <a:pPr>
              <a:defRPr lang="en-US" b="1"/>
            </a:pPr>
            <a:endParaRPr lang="en-US"/>
          </a:p>
        </c:txPr>
        <c:crossAx val="80618240"/>
        <c:crosses val="autoZero"/>
        <c:auto val="1"/>
        <c:lblAlgn val="ctr"/>
        <c:lblOffset val="100"/>
      </c:catAx>
      <c:valAx>
        <c:axId val="80618240"/>
        <c:scaling>
          <c:orientation val="minMax"/>
        </c:scaling>
        <c:delete val="1"/>
        <c:axPos val="l"/>
        <c:numFmt formatCode="General" sourceLinked="1"/>
        <c:tickLblPos val="nextTo"/>
        <c:crossAx val="59964416"/>
        <c:crosses val="autoZero"/>
        <c:crossBetween val="between"/>
      </c:valAx>
    </c:plotArea>
    <c:legend>
      <c:legendPos val="r"/>
      <c:layout>
        <c:manualLayout>
          <c:xMode val="edge"/>
          <c:yMode val="edge"/>
          <c:x val="0.57334341887819729"/>
          <c:y val="2.1010721117487438E-3"/>
          <c:w val="0.39887880334402837"/>
          <c:h val="0.18506317006984296"/>
        </c:manualLayout>
      </c:layout>
      <c:txPr>
        <a:bodyPr/>
        <a:lstStyle/>
        <a:p>
          <a:pPr>
            <a:defRPr lang="en-US" sz="2000" b="1" baseline="0">
              <a:solidFill>
                <a:schemeClr val="bg2"/>
              </a:solidFill>
            </a:defRPr>
          </a:pPr>
          <a:endParaRPr lang="en-US"/>
        </a:p>
      </c:txPr>
    </c:legend>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4"/>
  <c:chart>
    <c:plotArea>
      <c:layout>
        <c:manualLayout>
          <c:layoutTarget val="inner"/>
          <c:xMode val="edge"/>
          <c:yMode val="edge"/>
          <c:x val="8.3450349956255845E-2"/>
          <c:y val="5.3279489911870703E-2"/>
          <c:w val="0.74381039175658603"/>
          <c:h val="0.81574661569261664"/>
        </c:manualLayout>
      </c:layout>
      <c:lineChart>
        <c:grouping val="standard"/>
        <c:ser>
          <c:idx val="0"/>
          <c:order val="0"/>
          <c:tx>
            <c:strRef>
              <c:f>Sheet1!$B$1</c:f>
              <c:strCache>
                <c:ptCount val="1"/>
                <c:pt idx="0">
                  <c:v>Women</c:v>
                </c:pt>
              </c:strCache>
            </c:strRef>
          </c:tx>
          <c:dLbls>
            <c:dLbl>
              <c:idx val="0"/>
              <c:layout>
                <c:manualLayout>
                  <c:x val="6.1728395061728392E-3"/>
                  <c:y val="6.4538751200573313E-2"/>
                </c:manualLayout>
              </c:layout>
              <c:showVal val="1"/>
            </c:dLbl>
            <c:dLbl>
              <c:idx val="1"/>
              <c:layout>
                <c:manualLayout>
                  <c:x val="7.7160493827160828E-3"/>
                  <c:y val="6.7344783861467708E-2"/>
                </c:manualLayout>
              </c:layout>
              <c:showVal val="1"/>
            </c:dLbl>
            <c:txPr>
              <a:bodyPr/>
              <a:lstStyle/>
              <a:p>
                <a:pPr>
                  <a:defRPr lang="en-US" baseline="0">
                    <a:solidFill>
                      <a:schemeClr val="bg2"/>
                    </a:solidFill>
                  </a:defRPr>
                </a:pPr>
                <a:endParaRPr lang="en-US"/>
              </a:p>
            </c:txPr>
            <c:showVal val="1"/>
          </c:dLbls>
          <c:cat>
            <c:numRef>
              <c:f>Sheet1!$A$2:$A$11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Sheet1!$B$2:$B$11</c:f>
              <c:numCache>
                <c:formatCode>General</c:formatCode>
                <c:ptCount val="10"/>
                <c:pt idx="0">
                  <c:v>31</c:v>
                </c:pt>
                <c:pt idx="1">
                  <c:v>33</c:v>
                </c:pt>
                <c:pt idx="2">
                  <c:v>35</c:v>
                </c:pt>
                <c:pt idx="3">
                  <c:v>34</c:v>
                </c:pt>
                <c:pt idx="4">
                  <c:v>33</c:v>
                </c:pt>
                <c:pt idx="5">
                  <c:v>34</c:v>
                </c:pt>
                <c:pt idx="6">
                  <c:v>33</c:v>
                </c:pt>
                <c:pt idx="7">
                  <c:v>34</c:v>
                </c:pt>
                <c:pt idx="8">
                  <c:v>36</c:v>
                </c:pt>
                <c:pt idx="9">
                  <c:v>36</c:v>
                </c:pt>
              </c:numCache>
            </c:numRef>
          </c:val>
        </c:ser>
        <c:ser>
          <c:idx val="1"/>
          <c:order val="1"/>
          <c:tx>
            <c:strRef>
              <c:f>Sheet1!$C$1</c:f>
              <c:strCache>
                <c:ptCount val="1"/>
                <c:pt idx="0">
                  <c:v>Men</c:v>
                </c:pt>
              </c:strCache>
            </c:strRef>
          </c:tx>
          <c:dLbls>
            <c:dLbl>
              <c:idx val="1"/>
              <c:layout>
                <c:manualLayout>
                  <c:x val="-9.2592592592593143E-3"/>
                  <c:y val="-3.3672391930733854E-2"/>
                </c:manualLayout>
              </c:layout>
              <c:showVal val="1"/>
            </c:dLbl>
            <c:txPr>
              <a:bodyPr/>
              <a:lstStyle/>
              <a:p>
                <a:pPr>
                  <a:defRPr lang="en-US" baseline="0">
                    <a:solidFill>
                      <a:schemeClr val="bg1"/>
                    </a:solidFill>
                  </a:defRPr>
                </a:pPr>
                <a:endParaRPr lang="en-US"/>
              </a:p>
            </c:txPr>
            <c:showVal val="1"/>
          </c:dLbls>
          <c:cat>
            <c:numRef>
              <c:f>Sheet1!$A$2:$A$11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Sheet1!$C$2:$C$11</c:f>
              <c:numCache>
                <c:formatCode>General</c:formatCode>
                <c:ptCount val="10"/>
                <c:pt idx="0">
                  <c:v>33</c:v>
                </c:pt>
                <c:pt idx="1">
                  <c:v>43</c:v>
                </c:pt>
                <c:pt idx="2">
                  <c:v>49</c:v>
                </c:pt>
                <c:pt idx="3">
                  <c:v>63</c:v>
                </c:pt>
                <c:pt idx="4">
                  <c:v>65</c:v>
                </c:pt>
                <c:pt idx="5">
                  <c:v>78</c:v>
                </c:pt>
                <c:pt idx="6">
                  <c:v>79</c:v>
                </c:pt>
                <c:pt idx="7">
                  <c:v>87</c:v>
                </c:pt>
                <c:pt idx="8">
                  <c:v>89</c:v>
                </c:pt>
                <c:pt idx="9">
                  <c:v>92</c:v>
                </c:pt>
              </c:numCache>
            </c:numRef>
          </c:val>
        </c:ser>
        <c:marker val="1"/>
        <c:axId val="32165248"/>
        <c:axId val="32167040"/>
      </c:lineChart>
      <c:catAx>
        <c:axId val="32165248"/>
        <c:scaling>
          <c:orientation val="minMax"/>
        </c:scaling>
        <c:axPos val="b"/>
        <c:numFmt formatCode="General" sourceLinked="1"/>
        <c:tickLblPos val="nextTo"/>
        <c:txPr>
          <a:bodyPr/>
          <a:lstStyle/>
          <a:p>
            <a:pPr>
              <a:defRPr lang="en-US" baseline="0">
                <a:solidFill>
                  <a:srgbClr val="FFFF00"/>
                </a:solidFill>
              </a:defRPr>
            </a:pPr>
            <a:endParaRPr lang="en-US"/>
          </a:p>
        </c:txPr>
        <c:crossAx val="32167040"/>
        <c:crosses val="autoZero"/>
        <c:auto val="1"/>
        <c:lblAlgn val="ctr"/>
        <c:lblOffset val="100"/>
      </c:catAx>
      <c:valAx>
        <c:axId val="32167040"/>
        <c:scaling>
          <c:orientation val="minMax"/>
        </c:scaling>
        <c:delete val="1"/>
        <c:axPos val="l"/>
        <c:numFmt formatCode="General" sourceLinked="1"/>
        <c:tickLblPos val="nextTo"/>
        <c:crossAx val="32165248"/>
        <c:crosses val="autoZero"/>
        <c:crossBetween val="between"/>
      </c:valAx>
    </c:plotArea>
    <c:legend>
      <c:legendPos val="r"/>
      <c:layout>
        <c:manualLayout>
          <c:xMode val="edge"/>
          <c:yMode val="edge"/>
          <c:x val="2.6944444444444413E-2"/>
          <c:y val="1.8049197485706377E-2"/>
          <c:w val="0.32336419753086526"/>
          <c:h val="0.20066050031783292"/>
        </c:manualLayout>
      </c:layout>
      <c:txPr>
        <a:bodyPr/>
        <a:lstStyle/>
        <a:p>
          <a:pPr>
            <a:defRPr lang="en-US" sz="2400" baseline="0">
              <a:solidFill>
                <a:schemeClr val="bg2"/>
              </a:solidFill>
            </a:defRPr>
          </a:pPr>
          <a:endParaRPr lang="en-US"/>
        </a:p>
      </c:txPr>
    </c:legend>
    <c:plotVisOnly val="1"/>
  </c:chart>
  <c:txPr>
    <a:bodyPr/>
    <a:lstStyle/>
    <a:p>
      <a:pPr>
        <a:defRPr sz="180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lang="en-US"/>
            </a:pPr>
            <a:r>
              <a:rPr lang="en-US" sz="2800" b="1" baseline="0" dirty="0">
                <a:solidFill>
                  <a:schemeClr val="bg1"/>
                </a:solidFill>
                <a:effectLst/>
              </a:rPr>
              <a:t>Women</a:t>
            </a:r>
          </a:p>
        </c:rich>
      </c:tx>
      <c:layout>
        <c:manualLayout>
          <c:xMode val="edge"/>
          <c:yMode val="edge"/>
          <c:x val="0.22860891621874993"/>
          <c:y val="0.16404473680480899"/>
        </c:manualLayout>
      </c:layout>
    </c:title>
    <c:plotArea>
      <c:layout>
        <c:manualLayout>
          <c:layoutTarget val="inner"/>
          <c:xMode val="edge"/>
          <c:yMode val="edge"/>
          <c:x val="6.4094672376479284E-2"/>
          <c:y val="2.9173778271794019E-2"/>
          <c:w val="0.91682276557535558"/>
          <c:h val="0.85847298399914151"/>
        </c:manualLayout>
      </c:layout>
      <c:lineChart>
        <c:grouping val="standard"/>
        <c:ser>
          <c:idx val="0"/>
          <c:order val="0"/>
          <c:tx>
            <c:strRef>
              <c:f>Sheet1!$A$2</c:f>
              <c:strCache>
                <c:ptCount val="1"/>
                <c:pt idx="0">
                  <c:v>CM with gauna</c:v>
                </c:pt>
              </c:strCache>
            </c:strRef>
          </c:tx>
          <c:dLbls>
            <c:dLbl>
              <c:idx val="0"/>
              <c:layout>
                <c:manualLayout>
                  <c:x val="-5.0491889952604903E-2"/>
                  <c:y val="3.1449402158064188E-2"/>
                </c:manualLayout>
              </c:layout>
              <c:dLblPos val="r"/>
              <c:showVal val="1"/>
            </c:dLbl>
            <c:dLbl>
              <c:idx val="1"/>
              <c:layout>
                <c:manualLayout>
                  <c:x val="-6.0216016163447433E-2"/>
                  <c:y val="5.0773073655649113E-2"/>
                </c:manualLayout>
              </c:layout>
              <c:dLblPos val="r"/>
              <c:showVal val="1"/>
            </c:dLbl>
            <c:txPr>
              <a:bodyPr/>
              <a:lstStyle/>
              <a:p>
                <a:pPr>
                  <a:defRPr lang="en-US" baseline="0">
                    <a:solidFill>
                      <a:schemeClr val="bg2"/>
                    </a:solidFill>
                  </a:defRPr>
                </a:pPr>
                <a:endParaRPr lang="en-US"/>
              </a:p>
            </c:txPr>
            <c:dLblPos val="b"/>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Sheet1!$B$2:$K$2</c:f>
              <c:numCache>
                <c:formatCode>0</c:formatCode>
                <c:ptCount val="10"/>
                <c:pt idx="0">
                  <c:v>8.2000000000000011</c:v>
                </c:pt>
                <c:pt idx="1">
                  <c:v>14.1</c:v>
                </c:pt>
                <c:pt idx="2">
                  <c:v>23.1</c:v>
                </c:pt>
                <c:pt idx="3">
                  <c:v>40</c:v>
                </c:pt>
                <c:pt idx="4">
                  <c:v>51.5</c:v>
                </c:pt>
                <c:pt idx="5">
                  <c:v>62</c:v>
                </c:pt>
                <c:pt idx="6">
                  <c:v>69.3</c:v>
                </c:pt>
                <c:pt idx="7">
                  <c:v>75.099999999999994</c:v>
                </c:pt>
                <c:pt idx="8">
                  <c:v>80.099999999999994</c:v>
                </c:pt>
                <c:pt idx="9">
                  <c:v>85.6</c:v>
                </c:pt>
              </c:numCache>
            </c:numRef>
          </c:val>
        </c:ser>
        <c:ser>
          <c:idx val="1"/>
          <c:order val="1"/>
          <c:tx>
            <c:strRef>
              <c:f>Sheet1!$A$3</c:f>
              <c:strCache>
                <c:ptCount val="1"/>
                <c:pt idx="0">
                  <c:v>CM no gauna</c:v>
                </c:pt>
              </c:strCache>
            </c:strRef>
          </c:tx>
          <c:dLbls>
            <c:numFmt formatCode="0" sourceLinked="0"/>
            <c:txPr>
              <a:bodyPr/>
              <a:lstStyle/>
              <a:p>
                <a:pPr>
                  <a:defRPr lang="en-US" baseline="0">
                    <a:solidFill>
                      <a:srgbClr val="FFFF00"/>
                    </a:solidFill>
                  </a:defRPr>
                </a:pPr>
                <a:endParaRPr lang="en-US"/>
              </a:p>
            </c:txPr>
            <c:dLblPos val="t"/>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Sheet1!$B$3:$K$3</c:f>
              <c:numCache>
                <c:formatCode>0</c:formatCode>
                <c:ptCount val="10"/>
                <c:pt idx="0">
                  <c:v>12.3</c:v>
                </c:pt>
                <c:pt idx="1">
                  <c:v>17.8</c:v>
                </c:pt>
                <c:pt idx="2">
                  <c:v>26.1</c:v>
                </c:pt>
                <c:pt idx="3">
                  <c:v>42</c:v>
                </c:pt>
                <c:pt idx="4">
                  <c:v>53</c:v>
                </c:pt>
                <c:pt idx="5">
                  <c:v>62.9</c:v>
                </c:pt>
                <c:pt idx="6">
                  <c:v>69.599999999999994</c:v>
                </c:pt>
                <c:pt idx="7">
                  <c:v>75.400000000000006</c:v>
                </c:pt>
                <c:pt idx="8">
                  <c:v>80.400000000000006</c:v>
                </c:pt>
                <c:pt idx="9">
                  <c:v>85.7</c:v>
                </c:pt>
              </c:numCache>
            </c:numRef>
          </c:val>
        </c:ser>
        <c:marker val="1"/>
        <c:axId val="79166080"/>
        <c:axId val="79237504"/>
      </c:lineChart>
      <c:catAx>
        <c:axId val="79166080"/>
        <c:scaling>
          <c:orientation val="minMax"/>
        </c:scaling>
        <c:axPos val="b"/>
        <c:numFmt formatCode="General" sourceLinked="1"/>
        <c:tickLblPos val="nextTo"/>
        <c:txPr>
          <a:bodyPr rot="0" vert="horz"/>
          <a:lstStyle/>
          <a:p>
            <a:pPr>
              <a:defRPr lang="en-US" baseline="0">
                <a:solidFill>
                  <a:srgbClr val="FFFFCC"/>
                </a:solidFill>
              </a:defRPr>
            </a:pPr>
            <a:endParaRPr lang="en-US"/>
          </a:p>
        </c:txPr>
        <c:crossAx val="79237504"/>
        <c:crosses val="autoZero"/>
        <c:auto val="1"/>
        <c:lblAlgn val="ctr"/>
        <c:lblOffset val="100"/>
        <c:tickLblSkip val="1"/>
        <c:tickMarkSkip val="1"/>
      </c:catAx>
      <c:valAx>
        <c:axId val="79237504"/>
        <c:scaling>
          <c:orientation val="minMax"/>
          <c:max val="100"/>
        </c:scaling>
        <c:delete val="1"/>
        <c:axPos val="l"/>
        <c:numFmt formatCode="0" sourceLinked="1"/>
        <c:tickLblPos val="none"/>
        <c:crossAx val="79166080"/>
        <c:crosses val="autoZero"/>
        <c:crossBetween val="between"/>
        <c:majorUnit val="20"/>
        <c:minorUnit val="5"/>
      </c:valAx>
    </c:plotArea>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6"/>
  <c:chart>
    <c:title>
      <c:tx>
        <c:rich>
          <a:bodyPr/>
          <a:lstStyle/>
          <a:p>
            <a:pPr>
              <a:defRPr lang="en-US" baseline="0">
                <a:solidFill>
                  <a:schemeClr val="bg1"/>
                </a:solidFill>
              </a:defRPr>
            </a:pPr>
            <a:r>
              <a:rPr lang="en-US" sz="2800" baseline="0" dirty="0">
                <a:solidFill>
                  <a:schemeClr val="bg1"/>
                </a:solidFill>
              </a:rPr>
              <a:t>Men</a:t>
            </a:r>
          </a:p>
        </c:rich>
      </c:tx>
      <c:layout>
        <c:manualLayout>
          <c:xMode val="edge"/>
          <c:yMode val="edge"/>
          <c:x val="0.13386990541276694"/>
          <c:y val="0.12691583098979392"/>
        </c:manualLayout>
      </c:layout>
    </c:title>
    <c:plotArea>
      <c:layout>
        <c:manualLayout>
          <c:layoutTarget val="inner"/>
          <c:xMode val="edge"/>
          <c:yMode val="edge"/>
          <c:x val="9.8170974701461866E-4"/>
          <c:y val="2.9464569527708425E-2"/>
          <c:w val="0.92488535631159574"/>
          <c:h val="0.8499276691549692"/>
        </c:manualLayout>
      </c:layout>
      <c:lineChart>
        <c:grouping val="standard"/>
        <c:ser>
          <c:idx val="0"/>
          <c:order val="0"/>
          <c:tx>
            <c:strRef>
              <c:f>Sheet1!$A$2</c:f>
              <c:strCache>
                <c:ptCount val="1"/>
                <c:pt idx="0">
                  <c:v>Married but gauna not performed yet</c:v>
                </c:pt>
              </c:strCache>
            </c:strRef>
          </c:tx>
          <c:dLbls>
            <c:dLbl>
              <c:idx val="0"/>
              <c:layout>
                <c:manualLayout>
                  <c:x val="-1.0928961748633921E-2"/>
                  <c:y val="0"/>
                </c:manualLayout>
              </c:layout>
              <c:dLblPos val="r"/>
              <c:showVal val="1"/>
            </c:dLbl>
            <c:dLbl>
              <c:idx val="1"/>
              <c:layout>
                <c:manualLayout>
                  <c:x val="-1.0928961748633921E-2"/>
                  <c:y val="0"/>
                </c:manualLayout>
              </c:layout>
              <c:dLblPos val="r"/>
              <c:showVal val="1"/>
            </c:dLbl>
            <c:dLbl>
              <c:idx val="2"/>
              <c:layout>
                <c:manualLayout>
                  <c:x val="-1.8214936247723145E-2"/>
                  <c:y val="-1.3266998341625221E-2"/>
                </c:manualLayout>
              </c:layout>
              <c:dLblPos val="r"/>
              <c:showVal val="1"/>
            </c:dLbl>
            <c:dLbl>
              <c:idx val="3"/>
              <c:layout>
                <c:manualLayout>
                  <c:x val="-1.0928961748633921E-2"/>
                  <c:y val="6.6334991708127383E-3"/>
                </c:manualLayout>
              </c:layout>
              <c:dLblPos val="r"/>
              <c:showVal val="1"/>
            </c:dLbl>
            <c:dLbl>
              <c:idx val="4"/>
              <c:layout>
                <c:manualLayout>
                  <c:x val="-1.4571948998178498E-2"/>
                  <c:y val="6.6334991708127383E-3"/>
                </c:manualLayout>
              </c:layout>
              <c:dLblPos val="r"/>
              <c:showVal val="1"/>
            </c:dLbl>
            <c:dLbl>
              <c:idx val="5"/>
              <c:layout>
                <c:manualLayout>
                  <c:x val="-2.5500910746812402E-2"/>
                  <c:y val="2.6533996683251019E-2"/>
                </c:manualLayout>
              </c:layout>
              <c:dLblPos val="r"/>
              <c:showVal val="1"/>
            </c:dLbl>
            <c:dLbl>
              <c:idx val="6"/>
              <c:layout>
                <c:manualLayout>
                  <c:x val="-1.4571948998178498E-2"/>
                  <c:y val="1.9900497512438178E-2"/>
                </c:manualLayout>
              </c:layout>
              <c:dLblPos val="r"/>
              <c:showVal val="1"/>
            </c:dLbl>
            <c:dLbl>
              <c:idx val="7"/>
              <c:layout>
                <c:manualLayout>
                  <c:x val="-1.4571948998178498E-2"/>
                  <c:y val="2.6533996683251019E-2"/>
                </c:manualLayout>
              </c:layout>
              <c:dLblPos val="r"/>
              <c:showVal val="1"/>
            </c:dLbl>
            <c:dLbl>
              <c:idx val="8"/>
              <c:layout>
                <c:manualLayout>
                  <c:x val="-1.4571948998178439E-2"/>
                  <c:y val="1.9900497512438178E-2"/>
                </c:manualLayout>
              </c:layout>
              <c:dLblPos val="r"/>
              <c:showVal val="1"/>
            </c:dLbl>
            <c:dLbl>
              <c:idx val="9"/>
              <c:layout>
                <c:manualLayout>
                  <c:x val="-1.0928961748633921E-2"/>
                  <c:y val="6.6334991708127383E-3"/>
                </c:manualLayout>
              </c:layout>
              <c:dLblPos val="r"/>
              <c:showVal val="1"/>
            </c:dLbl>
            <c:txPr>
              <a:bodyPr/>
              <a:lstStyle/>
              <a:p>
                <a:pPr>
                  <a:defRPr lang="en-US" baseline="0">
                    <a:solidFill>
                      <a:schemeClr val="bg2"/>
                    </a:solidFill>
                  </a:defRPr>
                </a:pPr>
                <a:endParaRPr lang="en-US"/>
              </a:p>
            </c:txPr>
            <c:dLblPos val="r"/>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Sheet1!$B$2:$K$2</c:f>
              <c:numCache>
                <c:formatCode>0</c:formatCode>
                <c:ptCount val="10"/>
                <c:pt idx="0">
                  <c:v>0.4</c:v>
                </c:pt>
                <c:pt idx="1">
                  <c:v>0.2</c:v>
                </c:pt>
                <c:pt idx="2">
                  <c:v>2</c:v>
                </c:pt>
                <c:pt idx="3">
                  <c:v>4.9000000000000004</c:v>
                </c:pt>
                <c:pt idx="4">
                  <c:v>7.3</c:v>
                </c:pt>
                <c:pt idx="5">
                  <c:v>17.600000000000001</c:v>
                </c:pt>
                <c:pt idx="6">
                  <c:v>25.8</c:v>
                </c:pt>
                <c:pt idx="7">
                  <c:v>33.800000000000004</c:v>
                </c:pt>
                <c:pt idx="8">
                  <c:v>38.9</c:v>
                </c:pt>
                <c:pt idx="9">
                  <c:v>49.7</c:v>
                </c:pt>
              </c:numCache>
            </c:numRef>
          </c:val>
        </c:ser>
        <c:ser>
          <c:idx val="1"/>
          <c:order val="1"/>
          <c:tx>
            <c:strRef>
              <c:f>Sheet1!$A$3</c:f>
              <c:strCache>
                <c:ptCount val="1"/>
                <c:pt idx="0">
                  <c:v>Married with gauna performed</c:v>
                </c:pt>
              </c:strCache>
            </c:strRef>
          </c:tx>
          <c:dLbls>
            <c:txPr>
              <a:bodyPr/>
              <a:lstStyle/>
              <a:p>
                <a:pPr>
                  <a:defRPr lang="en-US" baseline="0">
                    <a:solidFill>
                      <a:srgbClr val="FFFF00"/>
                    </a:solidFill>
                  </a:defRPr>
                </a:pPr>
                <a:endParaRPr lang="en-US"/>
              </a:p>
            </c:txPr>
            <c:dLblPos val="t"/>
            <c:showVal val="1"/>
          </c:dLbls>
          <c:cat>
            <c:numRef>
              <c:f>Sheet1!$B$1:$K$1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Sheet1!$B$3:$K$3</c:f>
              <c:numCache>
                <c:formatCode>0</c:formatCode>
                <c:ptCount val="10"/>
                <c:pt idx="0">
                  <c:v>1.8</c:v>
                </c:pt>
                <c:pt idx="1">
                  <c:v>1.9000000000000001</c:v>
                </c:pt>
                <c:pt idx="2">
                  <c:v>3.4</c:v>
                </c:pt>
                <c:pt idx="3">
                  <c:v>7.6</c:v>
                </c:pt>
                <c:pt idx="4">
                  <c:v>8.7000000000000011</c:v>
                </c:pt>
                <c:pt idx="5">
                  <c:v>19.8</c:v>
                </c:pt>
                <c:pt idx="6">
                  <c:v>26.8</c:v>
                </c:pt>
                <c:pt idx="7">
                  <c:v>35.5</c:v>
                </c:pt>
                <c:pt idx="8">
                  <c:v>39.700000000000003</c:v>
                </c:pt>
                <c:pt idx="9">
                  <c:v>50.5</c:v>
                </c:pt>
              </c:numCache>
            </c:numRef>
          </c:val>
        </c:ser>
        <c:marker val="1"/>
        <c:axId val="79365248"/>
        <c:axId val="79366784"/>
      </c:lineChart>
      <c:catAx>
        <c:axId val="79365248"/>
        <c:scaling>
          <c:orientation val="minMax"/>
        </c:scaling>
        <c:axPos val="b"/>
        <c:numFmt formatCode="General" sourceLinked="1"/>
        <c:tickLblPos val="nextTo"/>
        <c:txPr>
          <a:bodyPr rot="0" vert="horz"/>
          <a:lstStyle/>
          <a:p>
            <a:pPr>
              <a:defRPr lang="en-US" baseline="0">
                <a:solidFill>
                  <a:schemeClr val="bg1"/>
                </a:solidFill>
              </a:defRPr>
            </a:pPr>
            <a:endParaRPr lang="en-US"/>
          </a:p>
        </c:txPr>
        <c:crossAx val="79366784"/>
        <c:crosses val="autoZero"/>
        <c:auto val="1"/>
        <c:lblAlgn val="ctr"/>
        <c:lblOffset val="100"/>
        <c:tickLblSkip val="1"/>
        <c:tickMarkSkip val="1"/>
      </c:catAx>
      <c:valAx>
        <c:axId val="79366784"/>
        <c:scaling>
          <c:orientation val="minMax"/>
          <c:max val="100"/>
        </c:scaling>
        <c:delete val="1"/>
        <c:axPos val="l"/>
        <c:numFmt formatCode="0" sourceLinked="1"/>
        <c:tickLblPos val="none"/>
        <c:crossAx val="79365248"/>
        <c:crosses val="autoZero"/>
        <c:crossBetween val="between"/>
        <c:majorUnit val="20"/>
        <c:minorUnit val="5"/>
      </c:val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lang="en-US"/>
            </a:pPr>
            <a:r>
              <a:rPr lang="en-US" sz="2800" dirty="0">
                <a:solidFill>
                  <a:schemeClr val="bg1"/>
                </a:solidFill>
              </a:rPr>
              <a:t>Women</a:t>
            </a:r>
          </a:p>
        </c:rich>
      </c:tx>
      <c:layout>
        <c:manualLayout>
          <c:xMode val="edge"/>
          <c:yMode val="edge"/>
          <c:x val="0.28557396127370993"/>
          <c:y val="0"/>
        </c:manualLayout>
      </c:layout>
    </c:title>
    <c:plotArea>
      <c:layout/>
      <c:pieChart>
        <c:varyColors val="1"/>
        <c:ser>
          <c:idx val="0"/>
          <c:order val="0"/>
          <c:tx>
            <c:strRef>
              <c:f>Sheet1!$B$1</c:f>
              <c:strCache>
                <c:ptCount val="1"/>
                <c:pt idx="0">
                  <c:v>Women</c:v>
                </c:pt>
              </c:strCache>
            </c:strRef>
          </c:tx>
          <c:dLbls>
            <c:txPr>
              <a:bodyPr/>
              <a:lstStyle/>
              <a:p>
                <a:pPr>
                  <a:defRPr lang="en-US" sz="2000" b="1"/>
                </a:pPr>
                <a:endParaRPr lang="en-US"/>
              </a:p>
            </c:txPr>
            <c:showVal val="1"/>
            <c:showLeaderLines val="1"/>
          </c:dLbls>
          <c:cat>
            <c:strRef>
              <c:f>Sheet1!$A$2:$A$7</c:f>
              <c:strCache>
                <c:ptCount val="6"/>
                <c:pt idx="0">
                  <c:v>0</c:v>
                </c:pt>
                <c:pt idx="1">
                  <c:v>1</c:v>
                </c:pt>
                <c:pt idx="2">
                  <c:v>2</c:v>
                </c:pt>
                <c:pt idx="3">
                  <c:v>3</c:v>
                </c:pt>
                <c:pt idx="4">
                  <c:v>4+</c:v>
                </c:pt>
                <c:pt idx="5">
                  <c:v>non-numeric</c:v>
                </c:pt>
              </c:strCache>
            </c:strRef>
          </c:cat>
          <c:val>
            <c:numRef>
              <c:f>Sheet1!$B$2:$B$7</c:f>
              <c:numCache>
                <c:formatCode>General</c:formatCode>
                <c:ptCount val="6"/>
                <c:pt idx="0">
                  <c:v>1</c:v>
                </c:pt>
                <c:pt idx="1">
                  <c:v>11</c:v>
                </c:pt>
                <c:pt idx="2">
                  <c:v>65</c:v>
                </c:pt>
                <c:pt idx="3">
                  <c:v>15</c:v>
                </c:pt>
                <c:pt idx="4">
                  <c:v>5</c:v>
                </c:pt>
                <c:pt idx="5">
                  <c:v>3</c:v>
                </c:pt>
              </c:numCache>
            </c:numRef>
          </c:val>
        </c:ser>
        <c:firstSliceAng val="0"/>
      </c:pieChart>
    </c:plotArea>
    <c:legend>
      <c:legendPos val="r"/>
      <c:layout>
        <c:manualLayout>
          <c:xMode val="edge"/>
          <c:yMode val="edge"/>
          <c:x val="0.73258653989005917"/>
          <c:y val="6.6107478121230773E-2"/>
          <c:w val="0.26741346010993938"/>
          <c:h val="0.93389252187876926"/>
        </c:manualLayout>
      </c:layout>
      <c:txPr>
        <a:bodyPr/>
        <a:lstStyle/>
        <a:p>
          <a:pPr>
            <a:defRPr lang="en-US" baseline="0">
              <a:solidFill>
                <a:schemeClr val="bg1"/>
              </a:solidFill>
            </a:defRPr>
          </a:pPr>
          <a:endParaRPr lang="en-US"/>
        </a:p>
      </c:txPr>
    </c:legend>
    <c:plotVisOnly val="1"/>
  </c:chart>
  <c:spPr>
    <a:ln>
      <a:solidFill>
        <a:schemeClr val="bg2"/>
      </a:solidFill>
    </a:ln>
  </c:spPr>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
  <c:chart>
    <c:title>
      <c:tx>
        <c:rich>
          <a:bodyPr/>
          <a:lstStyle/>
          <a:p>
            <a:pPr>
              <a:defRPr lang="en-US"/>
            </a:pPr>
            <a:r>
              <a:rPr lang="en-US" sz="2800" dirty="0">
                <a:solidFill>
                  <a:schemeClr val="bg1"/>
                </a:solidFill>
              </a:rPr>
              <a:t>Men</a:t>
            </a:r>
          </a:p>
        </c:rich>
      </c:tx>
      <c:layout>
        <c:manualLayout>
          <c:xMode val="edge"/>
          <c:yMode val="edge"/>
          <c:x val="0.54505496954390131"/>
          <c:y val="3.3672427508543282E-2"/>
        </c:manualLayout>
      </c:layout>
    </c:title>
    <c:plotArea>
      <c:layout/>
      <c:pieChart>
        <c:varyColors val="1"/>
        <c:ser>
          <c:idx val="0"/>
          <c:order val="0"/>
          <c:tx>
            <c:strRef>
              <c:f>Sheet1!$B$1</c:f>
              <c:strCache>
                <c:ptCount val="1"/>
                <c:pt idx="0">
                  <c:v>Men</c:v>
                </c:pt>
              </c:strCache>
            </c:strRef>
          </c:tx>
          <c:dLbls>
            <c:txPr>
              <a:bodyPr/>
              <a:lstStyle/>
              <a:p>
                <a:pPr>
                  <a:defRPr lang="en-US" sz="2000" b="1"/>
                </a:pPr>
                <a:endParaRPr lang="en-US"/>
              </a:p>
            </c:txPr>
            <c:showVal val="1"/>
            <c:showLeaderLines val="1"/>
          </c:dLbls>
          <c:cat>
            <c:strRef>
              <c:f>Sheet1!$A$2:$A$7</c:f>
              <c:strCache>
                <c:ptCount val="6"/>
                <c:pt idx="0">
                  <c:v>0</c:v>
                </c:pt>
                <c:pt idx="1">
                  <c:v>1</c:v>
                </c:pt>
                <c:pt idx="2">
                  <c:v>2</c:v>
                </c:pt>
                <c:pt idx="3">
                  <c:v>3</c:v>
                </c:pt>
                <c:pt idx="4">
                  <c:v>4+</c:v>
                </c:pt>
                <c:pt idx="5">
                  <c:v>Non-numeric</c:v>
                </c:pt>
              </c:strCache>
            </c:strRef>
          </c:cat>
          <c:val>
            <c:numRef>
              <c:f>Sheet1!$B$2:$B$7</c:f>
              <c:numCache>
                <c:formatCode>General</c:formatCode>
                <c:ptCount val="6"/>
                <c:pt idx="0">
                  <c:v>2</c:v>
                </c:pt>
                <c:pt idx="1">
                  <c:v>11</c:v>
                </c:pt>
                <c:pt idx="2">
                  <c:v>67</c:v>
                </c:pt>
                <c:pt idx="3">
                  <c:v>13</c:v>
                </c:pt>
                <c:pt idx="4">
                  <c:v>5</c:v>
                </c:pt>
                <c:pt idx="5">
                  <c:v>2</c:v>
                </c:pt>
              </c:numCache>
            </c:numRef>
          </c:val>
        </c:ser>
        <c:firstSliceAng val="0"/>
      </c:pieChart>
    </c:plotArea>
    <c:legend>
      <c:legendPos val="r"/>
      <c:layout>
        <c:manualLayout>
          <c:xMode val="edge"/>
          <c:yMode val="edge"/>
          <c:x val="0.71057396127370853"/>
          <c:y val="0.11590615108591351"/>
          <c:w val="0.27055811419798942"/>
          <c:h val="0.78524163529192681"/>
        </c:manualLayout>
      </c:layout>
      <c:txPr>
        <a:bodyPr/>
        <a:lstStyle/>
        <a:p>
          <a:pPr>
            <a:defRPr lang="en-US" baseline="0">
              <a:solidFill>
                <a:schemeClr val="bg2"/>
              </a:solidFill>
            </a:defRPr>
          </a:pPr>
          <a:endParaRPr lang="en-US"/>
        </a:p>
      </c:txPr>
    </c:legend>
    <c:plotVisOnly val="1"/>
  </c:chart>
  <c:spPr>
    <a:ln>
      <a:solidFill>
        <a:srgbClr val="EEECE1"/>
      </a:solidFill>
    </a:ln>
  </c:spPr>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0"/>
  <c:chart>
    <c:title>
      <c:tx>
        <c:rich>
          <a:bodyPr/>
          <a:lstStyle/>
          <a:p>
            <a:pPr>
              <a:defRPr lang="en-US"/>
            </a:pPr>
            <a:r>
              <a:rPr lang="en-US" b="0" i="1" baseline="0" dirty="0">
                <a:solidFill>
                  <a:schemeClr val="bg1"/>
                </a:solidFill>
              </a:rPr>
              <a:t>Percentage of </a:t>
            </a:r>
            <a:r>
              <a:rPr lang="en-US" b="0" i="1" baseline="0" dirty="0" smtClean="0">
                <a:solidFill>
                  <a:schemeClr val="bg1"/>
                </a:solidFill>
              </a:rPr>
              <a:t>women </a:t>
            </a:r>
            <a:r>
              <a:rPr lang="en-US" b="0" i="1" baseline="0" dirty="0">
                <a:solidFill>
                  <a:schemeClr val="bg1"/>
                </a:solidFill>
              </a:rPr>
              <a:t>w</a:t>
            </a:r>
            <a:r>
              <a:rPr lang="en-US" b="0" i="1" baseline="0" dirty="0" smtClean="0">
                <a:solidFill>
                  <a:schemeClr val="bg1"/>
                </a:solidFill>
              </a:rPr>
              <a:t>ho </a:t>
            </a:r>
            <a:r>
              <a:rPr lang="en-US" b="0" i="1" baseline="0" dirty="0">
                <a:solidFill>
                  <a:schemeClr val="bg1"/>
                </a:solidFill>
              </a:rPr>
              <a:t>h</a:t>
            </a:r>
            <a:r>
              <a:rPr lang="en-US" b="0" i="1" baseline="0" dirty="0" smtClean="0">
                <a:solidFill>
                  <a:schemeClr val="bg1"/>
                </a:solidFill>
              </a:rPr>
              <a:t>ave </a:t>
            </a:r>
            <a:r>
              <a:rPr lang="en-US" b="0" i="1" baseline="0" dirty="0">
                <a:solidFill>
                  <a:schemeClr val="bg1"/>
                </a:solidFill>
              </a:rPr>
              <a:t>b</a:t>
            </a:r>
            <a:r>
              <a:rPr lang="en-US" b="0" i="1" baseline="0" dirty="0" smtClean="0">
                <a:solidFill>
                  <a:schemeClr val="bg1"/>
                </a:solidFill>
              </a:rPr>
              <a:t>egun </a:t>
            </a:r>
            <a:r>
              <a:rPr lang="en-US" b="0" i="1" baseline="0" dirty="0">
                <a:solidFill>
                  <a:schemeClr val="bg1"/>
                </a:solidFill>
              </a:rPr>
              <a:t>c</a:t>
            </a:r>
            <a:r>
              <a:rPr lang="en-US" b="0" i="1" baseline="0" dirty="0" smtClean="0">
                <a:solidFill>
                  <a:schemeClr val="bg1"/>
                </a:solidFill>
              </a:rPr>
              <a:t>hildbearing </a:t>
            </a:r>
            <a:r>
              <a:rPr lang="en-US" b="0" i="1" baseline="0" dirty="0">
                <a:solidFill>
                  <a:schemeClr val="bg1"/>
                </a:solidFill>
              </a:rPr>
              <a:t>by </a:t>
            </a:r>
            <a:r>
              <a:rPr lang="en-US" b="0" i="1" baseline="0" dirty="0" smtClean="0">
                <a:solidFill>
                  <a:schemeClr val="bg1"/>
                </a:solidFill>
              </a:rPr>
              <a:t>age</a:t>
            </a:r>
            <a:endParaRPr lang="en-US" b="0" i="1" baseline="0" dirty="0">
              <a:solidFill>
                <a:schemeClr val="bg1"/>
              </a:solidFill>
            </a:endParaRPr>
          </a:p>
        </c:rich>
      </c:tx>
      <c:layout>
        <c:manualLayout>
          <c:xMode val="edge"/>
          <c:yMode val="edge"/>
          <c:x val="6.0590238720159992E-2"/>
          <c:y val="1.8518523018985922E-2"/>
        </c:manualLayout>
      </c:layout>
    </c:title>
    <c:plotArea>
      <c:layout>
        <c:manualLayout>
          <c:layoutTarget val="inner"/>
          <c:xMode val="edge"/>
          <c:yMode val="edge"/>
          <c:x val="3.055555555555562E-2"/>
          <c:y val="0.21237204724409448"/>
          <c:w val="0.9694444444444551"/>
          <c:h val="0.57436751327136737"/>
        </c:manualLayout>
      </c:layout>
      <c:barChart>
        <c:barDir val="col"/>
        <c:grouping val="clustered"/>
        <c:ser>
          <c:idx val="0"/>
          <c:order val="0"/>
          <c:tx>
            <c:strRef>
              <c:f>Sheet6!$C$1</c:f>
              <c:strCache>
                <c:ptCount val="1"/>
                <c:pt idx="0">
                  <c:v>Begun childbearing</c:v>
                </c:pt>
              </c:strCache>
            </c:strRef>
          </c:tx>
          <c:dLbls>
            <c:txPr>
              <a:bodyPr/>
              <a:lstStyle/>
              <a:p>
                <a:pPr>
                  <a:defRPr lang="en-US" b="1" baseline="0">
                    <a:solidFill>
                      <a:schemeClr val="bg1"/>
                    </a:solidFill>
                  </a:defRPr>
                </a:pPr>
                <a:endParaRPr lang="en-US"/>
              </a:p>
            </c:txPr>
            <c:showVal val="1"/>
          </c:dLbls>
          <c:cat>
            <c:numRef>
              <c:f>Sheet6!$A$2:$A$11</c:f>
              <c:numCache>
                <c:formatCode>General</c:formatCode>
                <c:ptCount val="10"/>
                <c:pt idx="0">
                  <c:v>15</c:v>
                </c:pt>
                <c:pt idx="1">
                  <c:v>16</c:v>
                </c:pt>
                <c:pt idx="2">
                  <c:v>17</c:v>
                </c:pt>
                <c:pt idx="3">
                  <c:v>18</c:v>
                </c:pt>
                <c:pt idx="4">
                  <c:v>19</c:v>
                </c:pt>
                <c:pt idx="5">
                  <c:v>20</c:v>
                </c:pt>
                <c:pt idx="6">
                  <c:v>21</c:v>
                </c:pt>
                <c:pt idx="7">
                  <c:v>22</c:v>
                </c:pt>
                <c:pt idx="8">
                  <c:v>23</c:v>
                </c:pt>
                <c:pt idx="9">
                  <c:v>24</c:v>
                </c:pt>
              </c:numCache>
            </c:numRef>
          </c:cat>
          <c:val>
            <c:numRef>
              <c:f>Sheet6!$C$2:$C$11</c:f>
              <c:numCache>
                <c:formatCode>0</c:formatCode>
                <c:ptCount val="10"/>
                <c:pt idx="0">
                  <c:v>2.5</c:v>
                </c:pt>
                <c:pt idx="1">
                  <c:v>6.4</c:v>
                </c:pt>
                <c:pt idx="2">
                  <c:v>12.5</c:v>
                </c:pt>
                <c:pt idx="3">
                  <c:v>24.1</c:v>
                </c:pt>
                <c:pt idx="4">
                  <c:v>35.800000000000004</c:v>
                </c:pt>
                <c:pt idx="5">
                  <c:v>49.4</c:v>
                </c:pt>
                <c:pt idx="6">
                  <c:v>59.3</c:v>
                </c:pt>
                <c:pt idx="7">
                  <c:v>67.599999999999994</c:v>
                </c:pt>
                <c:pt idx="8">
                  <c:v>73.3</c:v>
                </c:pt>
                <c:pt idx="9">
                  <c:v>80.599999999999994</c:v>
                </c:pt>
              </c:numCache>
            </c:numRef>
          </c:val>
        </c:ser>
        <c:axId val="51990912"/>
        <c:axId val="51992832"/>
      </c:barChart>
      <c:catAx>
        <c:axId val="51990912"/>
        <c:scaling>
          <c:orientation val="minMax"/>
        </c:scaling>
        <c:axPos val="b"/>
        <c:title>
          <c:tx>
            <c:rich>
              <a:bodyPr/>
              <a:lstStyle/>
              <a:p>
                <a:pPr>
                  <a:defRPr lang="en-US" b="0" baseline="0">
                    <a:solidFill>
                      <a:schemeClr val="bg1"/>
                    </a:solidFill>
                  </a:defRPr>
                </a:pPr>
                <a:r>
                  <a:rPr lang="en-US" b="0" baseline="0" dirty="0">
                    <a:solidFill>
                      <a:schemeClr val="bg1"/>
                    </a:solidFill>
                  </a:rPr>
                  <a:t>Age</a:t>
                </a:r>
              </a:p>
            </c:rich>
          </c:tx>
          <c:layout>
            <c:manualLayout>
              <c:xMode val="edge"/>
              <c:yMode val="edge"/>
              <c:x val="0.51036807899012548"/>
              <c:y val="0.90825529995511312"/>
            </c:manualLayout>
          </c:layout>
        </c:title>
        <c:numFmt formatCode="General" sourceLinked="1"/>
        <c:tickLblPos val="nextTo"/>
        <c:txPr>
          <a:bodyPr/>
          <a:lstStyle/>
          <a:p>
            <a:pPr>
              <a:defRPr lang="en-US" b="1" baseline="0">
                <a:solidFill>
                  <a:srgbClr val="FFFFCC"/>
                </a:solidFill>
              </a:defRPr>
            </a:pPr>
            <a:endParaRPr lang="en-US"/>
          </a:p>
        </c:txPr>
        <c:crossAx val="51992832"/>
        <c:crosses val="autoZero"/>
        <c:auto val="1"/>
        <c:lblAlgn val="ctr"/>
        <c:lblOffset val="100"/>
      </c:catAx>
      <c:valAx>
        <c:axId val="51992832"/>
        <c:scaling>
          <c:orientation val="minMax"/>
        </c:scaling>
        <c:delete val="1"/>
        <c:axPos val="l"/>
        <c:numFmt formatCode="0" sourceLinked="1"/>
        <c:tickLblPos val="none"/>
        <c:crossAx val="51990912"/>
        <c:crosses val="autoZero"/>
        <c:crossBetween val="between"/>
      </c:valAx>
    </c:plotArea>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46"/>
  <c:chart>
    <c:autoTitleDeleted val="1"/>
    <c:plotArea>
      <c:layout>
        <c:manualLayout>
          <c:layoutTarget val="inner"/>
          <c:xMode val="edge"/>
          <c:yMode val="edge"/>
          <c:x val="1.9147840164839221E-2"/>
          <c:y val="6.4176352955880533E-2"/>
          <c:w val="0.93983332891469351"/>
          <c:h val="0.72951422738824301"/>
        </c:manualLayout>
      </c:layout>
      <c:barChart>
        <c:barDir val="col"/>
        <c:grouping val="clustered"/>
        <c:ser>
          <c:idx val="0"/>
          <c:order val="0"/>
          <c:tx>
            <c:strRef>
              <c:f>Sheet3!$J$31</c:f>
              <c:strCache>
                <c:ptCount val="1"/>
                <c:pt idx="0">
                  <c:v>NFHS-1</c:v>
                </c:pt>
              </c:strCache>
            </c:strRef>
          </c:tx>
          <c:dLbls>
            <c:txPr>
              <a:bodyPr/>
              <a:lstStyle/>
              <a:p>
                <a:pPr>
                  <a:defRPr lang="en-US"/>
                </a:pPr>
                <a:endParaRPr lang="en-US"/>
              </a:p>
            </c:txPr>
            <c:dLblPos val="outEnd"/>
            <c:showVal val="1"/>
          </c:dLbls>
          <c:cat>
            <c:strRef>
              <c:f>Sheet3!$K$30:$M$30</c:f>
              <c:strCache>
                <c:ptCount val="3"/>
                <c:pt idx="0">
                  <c:v>15-19 years</c:v>
                </c:pt>
                <c:pt idx="1">
                  <c:v>20-24 years</c:v>
                </c:pt>
                <c:pt idx="2">
                  <c:v>15-24 years</c:v>
                </c:pt>
              </c:strCache>
            </c:strRef>
          </c:cat>
          <c:val>
            <c:numRef>
              <c:f>Sheet3!$K$31:$M$31</c:f>
              <c:numCache>
                <c:formatCode>0</c:formatCode>
                <c:ptCount val="3"/>
                <c:pt idx="0">
                  <c:v>7.1</c:v>
                </c:pt>
                <c:pt idx="1">
                  <c:v>21</c:v>
                </c:pt>
                <c:pt idx="2" formatCode="General">
                  <c:v>16</c:v>
                </c:pt>
              </c:numCache>
            </c:numRef>
          </c:val>
        </c:ser>
        <c:ser>
          <c:idx val="1"/>
          <c:order val="1"/>
          <c:tx>
            <c:strRef>
              <c:f>Sheet3!$J$32</c:f>
              <c:strCache>
                <c:ptCount val="1"/>
                <c:pt idx="0">
                  <c:v>NFHS-2</c:v>
                </c:pt>
              </c:strCache>
            </c:strRef>
          </c:tx>
          <c:dLbls>
            <c:txPr>
              <a:bodyPr/>
              <a:lstStyle/>
              <a:p>
                <a:pPr>
                  <a:defRPr lang="en-US"/>
                </a:pPr>
                <a:endParaRPr lang="en-US"/>
              </a:p>
            </c:txPr>
            <c:dLblPos val="outEnd"/>
            <c:showVal val="1"/>
          </c:dLbls>
          <c:cat>
            <c:strRef>
              <c:f>Sheet3!$K$30:$M$30</c:f>
              <c:strCache>
                <c:ptCount val="3"/>
                <c:pt idx="0">
                  <c:v>15-19 years</c:v>
                </c:pt>
                <c:pt idx="1">
                  <c:v>20-24 years</c:v>
                </c:pt>
                <c:pt idx="2">
                  <c:v>15-24 years</c:v>
                </c:pt>
              </c:strCache>
            </c:strRef>
          </c:cat>
          <c:val>
            <c:numRef>
              <c:f>Sheet3!$K$32:$M$32</c:f>
              <c:numCache>
                <c:formatCode>0</c:formatCode>
                <c:ptCount val="3"/>
                <c:pt idx="0">
                  <c:v>8</c:v>
                </c:pt>
                <c:pt idx="1">
                  <c:v>26</c:v>
                </c:pt>
                <c:pt idx="2" formatCode="General">
                  <c:v>20</c:v>
                </c:pt>
              </c:numCache>
            </c:numRef>
          </c:val>
        </c:ser>
        <c:ser>
          <c:idx val="2"/>
          <c:order val="2"/>
          <c:tx>
            <c:strRef>
              <c:f>Sheet3!$J$33</c:f>
              <c:strCache>
                <c:ptCount val="1"/>
                <c:pt idx="0">
                  <c:v>NFHS-3</c:v>
                </c:pt>
              </c:strCache>
            </c:strRef>
          </c:tx>
          <c:dLbls>
            <c:txPr>
              <a:bodyPr/>
              <a:lstStyle/>
              <a:p>
                <a:pPr>
                  <a:defRPr lang="en-US"/>
                </a:pPr>
                <a:endParaRPr lang="en-US"/>
              </a:p>
            </c:txPr>
            <c:dLblPos val="outEnd"/>
            <c:showVal val="1"/>
          </c:dLbls>
          <c:cat>
            <c:strRef>
              <c:f>Sheet3!$K$30:$M$30</c:f>
              <c:strCache>
                <c:ptCount val="3"/>
                <c:pt idx="0">
                  <c:v>15-19 years</c:v>
                </c:pt>
                <c:pt idx="1">
                  <c:v>20-24 years</c:v>
                </c:pt>
                <c:pt idx="2">
                  <c:v>15-24 years</c:v>
                </c:pt>
              </c:strCache>
            </c:strRef>
          </c:cat>
          <c:val>
            <c:numRef>
              <c:f>Sheet3!$K$33:$M$33</c:f>
              <c:numCache>
                <c:formatCode>0</c:formatCode>
                <c:ptCount val="3"/>
                <c:pt idx="0">
                  <c:v>13</c:v>
                </c:pt>
                <c:pt idx="1">
                  <c:v>33.4</c:v>
                </c:pt>
                <c:pt idx="2" formatCode="General">
                  <c:v>28</c:v>
                </c:pt>
              </c:numCache>
            </c:numRef>
          </c:val>
        </c:ser>
        <c:axId val="52056832"/>
        <c:axId val="52058368"/>
      </c:barChart>
      <c:catAx>
        <c:axId val="52056832"/>
        <c:scaling>
          <c:orientation val="minMax"/>
        </c:scaling>
        <c:axPos val="b"/>
        <c:tickLblPos val="nextTo"/>
        <c:txPr>
          <a:bodyPr/>
          <a:lstStyle/>
          <a:p>
            <a:pPr>
              <a:defRPr lang="en-US"/>
            </a:pPr>
            <a:endParaRPr lang="en-US"/>
          </a:p>
        </c:txPr>
        <c:crossAx val="52058368"/>
        <c:crosses val="autoZero"/>
        <c:auto val="1"/>
        <c:lblAlgn val="ctr"/>
        <c:lblOffset val="100"/>
      </c:catAx>
      <c:valAx>
        <c:axId val="52058368"/>
        <c:scaling>
          <c:orientation val="minMax"/>
        </c:scaling>
        <c:delete val="1"/>
        <c:axPos val="l"/>
        <c:numFmt formatCode="0" sourceLinked="1"/>
        <c:tickLblPos val="none"/>
        <c:crossAx val="52056832"/>
        <c:crosses val="autoZero"/>
        <c:crossBetween val="between"/>
      </c:valAx>
    </c:plotArea>
    <c:legend>
      <c:legendPos val="b"/>
      <c:layout>
        <c:manualLayout>
          <c:xMode val="edge"/>
          <c:yMode val="edge"/>
          <c:x val="0.23428590669920479"/>
          <c:y val="0.90674212598424497"/>
          <c:w val="0.53142783215569378"/>
          <c:h val="9.3257874015748046E-2"/>
        </c:manualLayout>
      </c:layout>
      <c:txPr>
        <a:bodyPr/>
        <a:lstStyle/>
        <a:p>
          <a:pPr>
            <a:defRPr lang="en-US"/>
          </a:pPr>
          <a:endParaRPr lang="en-US"/>
        </a:p>
      </c:txPr>
    </c:legend>
    <c:plotVisOnly val="1"/>
  </c:chart>
  <c:txPr>
    <a:bodyPr/>
    <a:lstStyle/>
    <a:p>
      <a:pPr>
        <a:defRPr sz="1800"/>
      </a:pPr>
      <a:endParaRPr lang="en-US"/>
    </a:p>
  </c:txPr>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46"/>
  <c:chart>
    <c:plotArea>
      <c:layout>
        <c:manualLayout>
          <c:layoutTarget val="inner"/>
          <c:xMode val="edge"/>
          <c:yMode val="edge"/>
          <c:x val="1.6975308641975335E-2"/>
          <c:y val="3.0866359269839376E-2"/>
          <c:w val="0.74220290172061765"/>
          <c:h val="0.82974164835196462"/>
        </c:manualLayout>
      </c:layout>
      <c:barChart>
        <c:barDir val="col"/>
        <c:grouping val="clustered"/>
        <c:ser>
          <c:idx val="0"/>
          <c:order val="0"/>
          <c:tx>
            <c:strRef>
              <c:f>Sheet1!$B$1</c:f>
              <c:strCache>
                <c:ptCount val="1"/>
                <c:pt idx="0">
                  <c:v>Both sons</c:v>
                </c:pt>
              </c:strCache>
            </c:strRef>
          </c:tx>
          <c:dLbls>
            <c:txPr>
              <a:bodyPr/>
              <a:lstStyle/>
              <a:p>
                <a:pPr>
                  <a:defRPr lang="en-US"/>
                </a:pPr>
                <a:endParaRPr lang="en-US"/>
              </a:p>
            </c:txPr>
            <c:showVal val="1"/>
          </c:dLbls>
          <c:cat>
            <c:strRef>
              <c:f>Sheet1!$A$2:$A$3</c:f>
              <c:strCache>
                <c:ptCount val="2"/>
                <c:pt idx="0">
                  <c:v>Any method</c:v>
                </c:pt>
                <c:pt idx="1">
                  <c:v>Sterilization</c:v>
                </c:pt>
              </c:strCache>
            </c:strRef>
          </c:cat>
          <c:val>
            <c:numRef>
              <c:f>Sheet1!$B$2:$B$3</c:f>
              <c:numCache>
                <c:formatCode>General</c:formatCode>
                <c:ptCount val="2"/>
                <c:pt idx="0">
                  <c:v>58</c:v>
                </c:pt>
                <c:pt idx="1">
                  <c:v>50</c:v>
                </c:pt>
              </c:numCache>
            </c:numRef>
          </c:val>
        </c:ser>
        <c:ser>
          <c:idx val="1"/>
          <c:order val="1"/>
          <c:tx>
            <c:strRef>
              <c:f>Sheet1!$C$1</c:f>
              <c:strCache>
                <c:ptCount val="1"/>
                <c:pt idx="0">
                  <c:v>One son, one daughter</c:v>
                </c:pt>
              </c:strCache>
            </c:strRef>
          </c:tx>
          <c:dLbls>
            <c:txPr>
              <a:bodyPr/>
              <a:lstStyle/>
              <a:p>
                <a:pPr>
                  <a:defRPr lang="en-US"/>
                </a:pPr>
                <a:endParaRPr lang="en-US"/>
              </a:p>
            </c:txPr>
            <c:showVal val="1"/>
          </c:dLbls>
          <c:cat>
            <c:strRef>
              <c:f>Sheet1!$A$2:$A$3</c:f>
              <c:strCache>
                <c:ptCount val="2"/>
                <c:pt idx="0">
                  <c:v>Any method</c:v>
                </c:pt>
                <c:pt idx="1">
                  <c:v>Sterilization</c:v>
                </c:pt>
              </c:strCache>
            </c:strRef>
          </c:cat>
          <c:val>
            <c:numRef>
              <c:f>Sheet1!$C$2:$C$3</c:f>
              <c:numCache>
                <c:formatCode>General</c:formatCode>
                <c:ptCount val="2"/>
                <c:pt idx="0">
                  <c:v>50</c:v>
                </c:pt>
                <c:pt idx="1">
                  <c:v>43</c:v>
                </c:pt>
              </c:numCache>
            </c:numRef>
          </c:val>
        </c:ser>
        <c:ser>
          <c:idx val="2"/>
          <c:order val="2"/>
          <c:tx>
            <c:strRef>
              <c:f>Sheet1!$D$1</c:f>
              <c:strCache>
                <c:ptCount val="1"/>
                <c:pt idx="0">
                  <c:v>Both daughters</c:v>
                </c:pt>
              </c:strCache>
            </c:strRef>
          </c:tx>
          <c:dLbls>
            <c:txPr>
              <a:bodyPr/>
              <a:lstStyle/>
              <a:p>
                <a:pPr>
                  <a:defRPr lang="en-US"/>
                </a:pPr>
                <a:endParaRPr lang="en-US"/>
              </a:p>
            </c:txPr>
            <c:showVal val="1"/>
          </c:dLbls>
          <c:cat>
            <c:strRef>
              <c:f>Sheet1!$A$2:$A$3</c:f>
              <c:strCache>
                <c:ptCount val="2"/>
                <c:pt idx="0">
                  <c:v>Any method</c:v>
                </c:pt>
                <c:pt idx="1">
                  <c:v>Sterilization</c:v>
                </c:pt>
              </c:strCache>
            </c:strRef>
          </c:cat>
          <c:val>
            <c:numRef>
              <c:f>Sheet1!$D$2:$D$3</c:f>
              <c:numCache>
                <c:formatCode>General</c:formatCode>
                <c:ptCount val="2"/>
                <c:pt idx="0">
                  <c:v>31</c:v>
                </c:pt>
                <c:pt idx="1">
                  <c:v>24</c:v>
                </c:pt>
              </c:numCache>
            </c:numRef>
          </c:val>
        </c:ser>
        <c:axId val="80217216"/>
        <c:axId val="80218752"/>
      </c:barChart>
      <c:catAx>
        <c:axId val="80217216"/>
        <c:scaling>
          <c:orientation val="minMax"/>
        </c:scaling>
        <c:axPos val="b"/>
        <c:tickLblPos val="nextTo"/>
        <c:txPr>
          <a:bodyPr/>
          <a:lstStyle/>
          <a:p>
            <a:pPr>
              <a:defRPr lang="en-US"/>
            </a:pPr>
            <a:endParaRPr lang="en-US"/>
          </a:p>
        </c:txPr>
        <c:crossAx val="80218752"/>
        <c:crosses val="autoZero"/>
        <c:auto val="1"/>
        <c:lblAlgn val="ctr"/>
        <c:lblOffset val="100"/>
      </c:catAx>
      <c:valAx>
        <c:axId val="80218752"/>
        <c:scaling>
          <c:orientation val="minMax"/>
        </c:scaling>
        <c:delete val="1"/>
        <c:axPos val="l"/>
        <c:numFmt formatCode="General" sourceLinked="1"/>
        <c:tickLblPos val="nextTo"/>
        <c:crossAx val="80217216"/>
        <c:crosses val="autoZero"/>
        <c:crossBetween val="between"/>
      </c:valAx>
    </c:plotArea>
    <c:legend>
      <c:legendPos val="r"/>
      <c:layout>
        <c:manualLayout>
          <c:xMode val="edge"/>
          <c:yMode val="edge"/>
          <c:x val="0.76689425974531045"/>
          <c:y val="0.20078489373421748"/>
          <c:w val="0.22384648099543147"/>
          <c:h val="0.41603808957342336"/>
        </c:manualLayout>
      </c:layout>
      <c:txPr>
        <a:bodyPr/>
        <a:lstStyle/>
        <a:p>
          <a:pPr>
            <a:defRPr lang="en-US"/>
          </a:pPr>
          <a:endParaRPr lang="en-US"/>
        </a:p>
      </c:txPr>
    </c:legend>
    <c:plotVisOnly val="1"/>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0.86364</cdr:x>
      <cdr:y>0.17391</cdr:y>
    </cdr:from>
    <cdr:to>
      <cdr:x>1</cdr:x>
      <cdr:y>0.43478</cdr:y>
    </cdr:to>
    <cdr:sp macro="" textlink="">
      <cdr:nvSpPr>
        <cdr:cNvPr id="4" name="TextBox 3"/>
        <cdr:cNvSpPr txBox="1"/>
      </cdr:nvSpPr>
      <cdr:spPr>
        <a:xfrm xmlns:a="http://schemas.openxmlformats.org/drawingml/2006/main">
          <a:off x="6629400" y="6096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0.41667</cdr:x>
      <cdr:y>0.06734</cdr:y>
    </cdr:from>
    <cdr:to>
      <cdr:x>0.52778</cdr:x>
      <cdr:y>0.26938</cdr:y>
    </cdr:to>
    <cdr:sp macro="" textlink="">
      <cdr:nvSpPr>
        <cdr:cNvPr id="2" name="TextBox 1"/>
        <cdr:cNvSpPr txBox="1"/>
      </cdr:nvSpPr>
      <cdr:spPr>
        <a:xfrm xmlns:a="http://schemas.openxmlformats.org/drawingml/2006/main">
          <a:off x="3429000" y="3048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b="1" dirty="0" smtClean="0">
              <a:solidFill>
                <a:schemeClr val="bg1"/>
              </a:solidFill>
            </a:rPr>
            <a:t>Percent</a:t>
          </a:r>
          <a:endParaRPr lang="en-US" sz="2000" b="1" dirty="0">
            <a:solidFill>
              <a:schemeClr val="bg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0.03738</cdr:x>
      <cdr:y>0.09524</cdr:y>
    </cdr:from>
    <cdr:to>
      <cdr:x>0.49537</cdr:x>
      <cdr:y>0.37947</cdr:y>
    </cdr:to>
    <cdr:sp macro="" textlink="">
      <cdr:nvSpPr>
        <cdr:cNvPr id="3" name="TextBox 2"/>
        <cdr:cNvSpPr txBox="1"/>
      </cdr:nvSpPr>
      <cdr:spPr>
        <a:xfrm xmlns:a="http://schemas.openxmlformats.org/drawingml/2006/main">
          <a:off x="304800" y="457200"/>
          <a:ext cx="3734150" cy="136448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2000" i="1" dirty="0">
              <a:solidFill>
                <a:srgbClr val="FFFFCC"/>
              </a:solidFill>
            </a:rPr>
            <a:t>Percentage of currently married women</a:t>
          </a:r>
        </a:p>
      </cdr:txBody>
    </cdr:sp>
  </cdr:relSizeAnchor>
</c:userShapes>
</file>

<file path=ppt/drawings/drawing4.xml><?xml version="1.0" encoding="utf-8"?>
<c:userShapes xmlns:c="http://schemas.openxmlformats.org/drawingml/2006/chart">
  <cdr:relSizeAnchor xmlns:cdr="http://schemas.openxmlformats.org/drawingml/2006/chartDrawing">
    <cdr:from>
      <cdr:x>0.24074</cdr:x>
      <cdr:y>0.01684</cdr:y>
    </cdr:from>
    <cdr:to>
      <cdr:x>0.97222</cdr:x>
      <cdr:y>0.21887</cdr:y>
    </cdr:to>
    <cdr:sp macro="" textlink="">
      <cdr:nvSpPr>
        <cdr:cNvPr id="2" name="TextBox 1"/>
        <cdr:cNvSpPr txBox="1"/>
      </cdr:nvSpPr>
      <cdr:spPr>
        <a:xfrm xmlns:a="http://schemas.openxmlformats.org/drawingml/2006/main">
          <a:off x="1981200" y="76200"/>
          <a:ext cx="60198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800" dirty="0" smtClean="0">
              <a:solidFill>
                <a:schemeClr val="bg2"/>
              </a:solidFill>
            </a:rPr>
            <a:t>Percentage of currently married women with </a:t>
          </a:r>
        </a:p>
        <a:p xmlns:a="http://schemas.openxmlformats.org/drawingml/2006/main">
          <a:r>
            <a:rPr lang="en-US" sz="1800" dirty="0" smtClean="0">
              <a:solidFill>
                <a:schemeClr val="bg2"/>
              </a:solidFill>
            </a:rPr>
            <a:t>two children using contraception</a:t>
          </a:r>
          <a:endParaRPr lang="en-US" sz="1800" dirty="0">
            <a:solidFill>
              <a:schemeClr val="bg2"/>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0.06383</cdr:x>
      <cdr:y>0.1875</cdr:y>
    </cdr:from>
    <cdr:to>
      <cdr:x>0.35422</cdr:x>
      <cdr:y>0.32813</cdr:y>
    </cdr:to>
    <cdr:sp macro="" textlink="">
      <cdr:nvSpPr>
        <cdr:cNvPr id="2" name="TextBox 1"/>
        <cdr:cNvSpPr txBox="1"/>
      </cdr:nvSpPr>
      <cdr:spPr>
        <a:xfrm xmlns:a="http://schemas.openxmlformats.org/drawingml/2006/main">
          <a:off x="457200" y="914401"/>
          <a:ext cx="2080007" cy="6857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0" i="1" dirty="0" smtClean="0">
              <a:solidFill>
                <a:schemeClr val="bg1"/>
              </a:solidFill>
            </a:rPr>
            <a:t>Percentage</a:t>
          </a:r>
          <a:endParaRPr lang="en-US" sz="1800" b="0" i="1" dirty="0">
            <a:solidFill>
              <a:schemeClr val="bg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0.10185</cdr:x>
      <cdr:y>0.08418</cdr:y>
    </cdr:from>
    <cdr:to>
      <cdr:x>0.21296</cdr:x>
      <cdr:y>0.28622</cdr:y>
    </cdr:to>
    <cdr:sp macro="" textlink="">
      <cdr:nvSpPr>
        <cdr:cNvPr id="2" name="TextBox 1"/>
        <cdr:cNvSpPr txBox="1"/>
      </cdr:nvSpPr>
      <cdr:spPr>
        <a:xfrm xmlns:a="http://schemas.openxmlformats.org/drawingml/2006/main">
          <a:off x="838200" y="3810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dirty="0" smtClean="0">
              <a:solidFill>
                <a:schemeClr val="bg1"/>
              </a:solidFill>
            </a:rPr>
            <a:t>Percentage</a:t>
          </a:r>
          <a:endParaRPr lang="en-US" sz="2000" dirty="0">
            <a:solidFill>
              <a:schemeClr val="bg1"/>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0.25</cdr:x>
      <cdr:y>0</cdr:y>
    </cdr:from>
    <cdr:to>
      <cdr:x>0.36111</cdr:x>
      <cdr:y>0.08475</cdr:y>
    </cdr:to>
    <cdr:sp macro="" textlink="">
      <cdr:nvSpPr>
        <cdr:cNvPr id="2" name="TextBox 1"/>
        <cdr:cNvSpPr txBox="1"/>
      </cdr:nvSpPr>
      <cdr:spPr>
        <a:xfrm xmlns:a="http://schemas.openxmlformats.org/drawingml/2006/main">
          <a:off x="2057400" y="0"/>
          <a:ext cx="914400" cy="381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0.25926</cdr:x>
      <cdr:y>0</cdr:y>
    </cdr:from>
    <cdr:to>
      <cdr:x>0.38889</cdr:x>
      <cdr:y>0.11864</cdr:y>
    </cdr:to>
    <cdr:sp macro="" textlink="">
      <cdr:nvSpPr>
        <cdr:cNvPr id="3" name="TextBox 2"/>
        <cdr:cNvSpPr txBox="1"/>
      </cdr:nvSpPr>
      <cdr:spPr>
        <a:xfrm xmlns:a="http://schemas.openxmlformats.org/drawingml/2006/main">
          <a:off x="2133600" y="0"/>
          <a:ext cx="1066800" cy="533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b="1" dirty="0" smtClean="0"/>
            <a:t>56%</a:t>
          </a:r>
          <a:endParaRPr lang="en-US" sz="2000" b="1" dirty="0"/>
        </a:p>
      </cdr:txBody>
    </cdr:sp>
  </cdr:relSizeAnchor>
  <cdr:relSizeAnchor xmlns:cdr="http://schemas.openxmlformats.org/drawingml/2006/chartDrawing">
    <cdr:from>
      <cdr:x>0.48148</cdr:x>
      <cdr:y>0.33898</cdr:y>
    </cdr:from>
    <cdr:to>
      <cdr:x>0.59259</cdr:x>
      <cdr:y>0.40678</cdr:y>
    </cdr:to>
    <cdr:sp macro="" textlink="">
      <cdr:nvSpPr>
        <cdr:cNvPr id="4" name="TextBox 3"/>
        <cdr:cNvSpPr txBox="1"/>
      </cdr:nvSpPr>
      <cdr:spPr>
        <a:xfrm xmlns:a="http://schemas.openxmlformats.org/drawingml/2006/main">
          <a:off x="3962400" y="1524000"/>
          <a:ext cx="9144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0.48148</cdr:x>
      <cdr:y>0.35593</cdr:y>
    </cdr:from>
    <cdr:to>
      <cdr:x>0.62963</cdr:x>
      <cdr:y>0.55932</cdr:y>
    </cdr:to>
    <cdr:sp macro="" textlink="">
      <cdr:nvSpPr>
        <cdr:cNvPr id="5" name="TextBox 4"/>
        <cdr:cNvSpPr txBox="1"/>
      </cdr:nvSpPr>
      <cdr:spPr>
        <a:xfrm xmlns:a="http://schemas.openxmlformats.org/drawingml/2006/main">
          <a:off x="3962400" y="1600200"/>
          <a:ext cx="12192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b="1" dirty="0" smtClean="0"/>
            <a:t>30%</a:t>
          </a:r>
          <a:endParaRPr lang="en-US" sz="2000" b="1" dirty="0"/>
        </a:p>
      </cdr:txBody>
    </cdr:sp>
  </cdr:relSizeAnchor>
  <cdr:relSizeAnchor xmlns:cdr="http://schemas.openxmlformats.org/drawingml/2006/chartDrawing">
    <cdr:from>
      <cdr:x>0.60185</cdr:x>
      <cdr:y>0.49153</cdr:y>
    </cdr:from>
    <cdr:to>
      <cdr:x>0.73148</cdr:x>
      <cdr:y>0.57627</cdr:y>
    </cdr:to>
    <cdr:sp macro="" textlink="">
      <cdr:nvSpPr>
        <cdr:cNvPr id="6" name="TextBox 5"/>
        <cdr:cNvSpPr txBox="1"/>
      </cdr:nvSpPr>
      <cdr:spPr>
        <a:xfrm xmlns:a="http://schemas.openxmlformats.org/drawingml/2006/main">
          <a:off x="4953000" y="2209800"/>
          <a:ext cx="1066800" cy="381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b="1" dirty="0" smtClean="0"/>
            <a:t>19%</a:t>
          </a:r>
          <a:endParaRPr lang="en-US" sz="2000" b="1" dirty="0"/>
        </a:p>
      </cdr:txBody>
    </cdr:sp>
  </cdr:relSizeAnchor>
  <cdr:relSizeAnchor xmlns:cdr="http://schemas.openxmlformats.org/drawingml/2006/chartDrawing">
    <cdr:from>
      <cdr:x>0.71296</cdr:x>
      <cdr:y>0.44068</cdr:y>
    </cdr:from>
    <cdr:to>
      <cdr:x>0.82407</cdr:x>
      <cdr:y>0.61017</cdr:y>
    </cdr:to>
    <cdr:sp macro="" textlink="">
      <cdr:nvSpPr>
        <cdr:cNvPr id="7" name="TextBox 6"/>
        <cdr:cNvSpPr txBox="1"/>
      </cdr:nvSpPr>
      <cdr:spPr>
        <a:xfrm xmlns:a="http://schemas.openxmlformats.org/drawingml/2006/main">
          <a:off x="5867400" y="1981200"/>
          <a:ext cx="914400" cy="762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000" b="1" dirty="0" smtClean="0"/>
            <a:t>24%</a:t>
          </a:r>
          <a:endParaRPr lang="en-US" sz="2000" b="1" dirty="0"/>
        </a:p>
      </cdr:txBody>
    </cdr:sp>
  </cdr:relSizeAnchor>
  <cdr:relSizeAnchor xmlns:cdr="http://schemas.openxmlformats.org/drawingml/2006/chartDrawing">
    <cdr:from>
      <cdr:x>0.85185</cdr:x>
      <cdr:y>0.23729</cdr:y>
    </cdr:from>
    <cdr:to>
      <cdr:x>1</cdr:x>
      <cdr:y>0.57627</cdr:y>
    </cdr:to>
    <cdr:sp macro="" textlink="">
      <cdr:nvSpPr>
        <cdr:cNvPr id="8" name="TextBox 7"/>
        <cdr:cNvSpPr txBox="1"/>
      </cdr:nvSpPr>
      <cdr:spPr>
        <a:xfrm xmlns:a="http://schemas.openxmlformats.org/drawingml/2006/main">
          <a:off x="7010400" y="1066800"/>
          <a:ext cx="1219200" cy="1524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157C44-02EA-432E-AD40-53C8122AF766}" type="datetimeFigureOut">
              <a:rPr lang="en-US" smtClean="0"/>
              <a:pPr/>
              <a:t>9/14/2009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D79B41-D388-4BF4-9390-38153F1229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D79B41-D388-4BF4-9390-38153F12294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A4D1C2-21DB-413F-8F90-A0B977ADE097}" type="datetimeFigureOut">
              <a:rPr lang="en-US" smtClean="0"/>
              <a:pPr/>
              <a:t>9/14/2009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4D1C2-21DB-413F-8F90-A0B977ADE097}" type="datetimeFigureOut">
              <a:rPr lang="en-US" smtClean="0"/>
              <a:pPr/>
              <a:t>9/14/2009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4D1C2-21DB-413F-8F90-A0B977ADE097}" type="datetimeFigureOut">
              <a:rPr lang="en-US" smtClean="0"/>
              <a:pPr/>
              <a:t>9/14/2009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4D1C2-21DB-413F-8F90-A0B977ADE097}" type="datetimeFigureOut">
              <a:rPr lang="en-US" smtClean="0"/>
              <a:pPr/>
              <a:t>9/14/2009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4D1C2-21DB-413F-8F90-A0B977ADE097}" type="datetimeFigureOut">
              <a:rPr lang="en-US" smtClean="0"/>
              <a:pPr/>
              <a:t>9/14/2009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A4D1C2-21DB-413F-8F90-A0B977ADE097}" type="datetimeFigureOut">
              <a:rPr lang="en-US" smtClean="0"/>
              <a:pPr/>
              <a:t>9/14/2009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A4D1C2-21DB-413F-8F90-A0B977ADE097}" type="datetimeFigureOut">
              <a:rPr lang="en-US" smtClean="0"/>
              <a:pPr/>
              <a:t>9/14/2009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A4D1C2-21DB-413F-8F90-A0B977ADE097}" type="datetimeFigureOut">
              <a:rPr lang="en-US" smtClean="0"/>
              <a:pPr/>
              <a:t>9/14/2009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4D1C2-21DB-413F-8F90-A0B977ADE097}" type="datetimeFigureOut">
              <a:rPr lang="en-US" smtClean="0"/>
              <a:pPr/>
              <a:t>9/14/2009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4D1C2-21DB-413F-8F90-A0B977ADE097}" type="datetimeFigureOut">
              <a:rPr lang="en-US" smtClean="0"/>
              <a:pPr/>
              <a:t>9/14/2009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4D1C2-21DB-413F-8F90-A0B977ADE097}" type="datetimeFigureOut">
              <a:rPr lang="en-US" smtClean="0"/>
              <a:pPr/>
              <a:t>9/14/2009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04F57-C24E-4855-8026-B5A02C92E3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191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4D1C2-21DB-413F-8F90-A0B977ADE097}" type="datetimeFigureOut">
              <a:rPr lang="en-US" smtClean="0"/>
              <a:pPr/>
              <a:t>9/14/2009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04F57-C24E-4855-8026-B5A02C92E3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chemeClr val="accent5">
              <a:lumMod val="50000"/>
              <a:alpha val="51000"/>
            </a:schemeClr>
          </a:solidFill>
          <a:ln>
            <a:noFill/>
          </a:ln>
        </p:spPr>
        <p:txBody>
          <a:bodyPr>
            <a:normAutofit/>
          </a:bodyPr>
          <a:lstStyle/>
          <a:p>
            <a:r>
              <a:rPr lang="en-US" sz="6000" dirty="0" smtClean="0">
                <a:solidFill>
                  <a:srgbClr val="FFFFCC"/>
                </a:solidFill>
              </a:rPr>
              <a:t>Profile of Youth in </a:t>
            </a:r>
            <a:r>
              <a:rPr lang="en-US" sz="6000" dirty="0">
                <a:solidFill>
                  <a:srgbClr val="FFFFCC"/>
                </a:solidFill>
              </a:rPr>
              <a:t>I</a:t>
            </a:r>
            <a:r>
              <a:rPr lang="en-US" sz="6000" dirty="0" smtClean="0">
                <a:solidFill>
                  <a:srgbClr val="FFFFCC"/>
                </a:solidFill>
              </a:rPr>
              <a:t>ndia</a:t>
            </a:r>
            <a:endParaRPr lang="en-US" sz="6000" dirty="0">
              <a:solidFill>
                <a:srgbClr val="FFFFCC"/>
              </a:solidFill>
            </a:endParaRPr>
          </a:p>
        </p:txBody>
      </p:sp>
      <p:sp>
        <p:nvSpPr>
          <p:cNvPr id="3" name="Subtitle 2"/>
          <p:cNvSpPr>
            <a:spLocks noGrp="1"/>
          </p:cNvSpPr>
          <p:nvPr>
            <p:ph type="subTitle" idx="1"/>
          </p:nvPr>
        </p:nvSpPr>
        <p:spPr>
          <a:xfrm>
            <a:off x="457200" y="2362200"/>
            <a:ext cx="8305800" cy="2590800"/>
          </a:xfrm>
        </p:spPr>
        <p:txBody>
          <a:bodyPr>
            <a:normAutofit/>
          </a:bodyPr>
          <a:lstStyle/>
          <a:p>
            <a:endParaRPr lang="en-US" sz="4000" dirty="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pic>
        <p:nvPicPr>
          <p:cNvPr id="5" name="Picture 2" descr="E:\nfhs dissemination seminar 2009.tif"/>
          <p:cNvPicPr>
            <a:picLocks noGrp="1" noChangeAspect="1" noChangeArrowheads="1"/>
          </p:cNvPicPr>
          <p:nvPr>
            <p:ph idx="1"/>
          </p:nvPr>
        </p:nvPicPr>
        <p:blipFill>
          <a:blip r:embed="rId3"/>
          <a:srcRect/>
          <a:stretch>
            <a:fillRect/>
          </a:stretch>
        </p:blipFill>
        <p:spPr>
          <a:xfrm>
            <a:off x="1587" y="1676400"/>
            <a:ext cx="9142413" cy="3311525"/>
          </a:xfrm>
          <a:noFill/>
        </p:spPr>
      </p:pic>
      <p:sp>
        <p:nvSpPr>
          <p:cNvPr id="6" name="TextBox 5"/>
          <p:cNvSpPr txBox="1"/>
          <p:nvPr/>
        </p:nvSpPr>
        <p:spPr>
          <a:xfrm>
            <a:off x="0" y="5334000"/>
            <a:ext cx="9216585" cy="707886"/>
          </a:xfrm>
          <a:prstGeom prst="rect">
            <a:avLst/>
          </a:prstGeom>
          <a:noFill/>
        </p:spPr>
        <p:txBody>
          <a:bodyPr wrap="square" rtlCol="0">
            <a:spAutoFit/>
          </a:bodyPr>
          <a:lstStyle/>
          <a:p>
            <a:pPr algn="ctr"/>
            <a:r>
              <a:rPr lang="en-US" sz="4000" dirty="0" smtClean="0">
                <a:solidFill>
                  <a:schemeClr val="bg2"/>
                </a:solidFill>
              </a:rPr>
              <a:t>Analysis of NFHS-3 Data</a:t>
            </a:r>
            <a:endParaRPr lang="en-US" sz="4000" dirty="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i="1" dirty="0" smtClean="0">
                <a:solidFill>
                  <a:srgbClr val="FFFFCC"/>
                </a:solidFill>
              </a:rPr>
              <a:t/>
            </a:r>
            <a:br>
              <a:rPr lang="en-US" i="1" dirty="0" smtClean="0">
                <a:solidFill>
                  <a:srgbClr val="FFFFCC"/>
                </a:solidFill>
              </a:rPr>
            </a:br>
            <a:r>
              <a:rPr lang="en-US" i="1" dirty="0" smtClean="0">
                <a:solidFill>
                  <a:srgbClr val="FFFFCC"/>
                </a:solidFill>
              </a:rPr>
              <a:t>Most youth are exposed to some form of media</a:t>
            </a:r>
            <a:br>
              <a:rPr lang="en-US" i="1" dirty="0" smtClean="0">
                <a:solidFill>
                  <a:srgbClr val="FFFFCC"/>
                </a:solidFill>
              </a:rPr>
            </a:br>
            <a:endParaRPr lang="en-US" dirty="0">
              <a:solidFill>
                <a:srgbClr val="FFFFCC"/>
              </a:solidFill>
            </a:endParaRPr>
          </a:p>
        </p:txBody>
      </p:sp>
      <p:sp>
        <p:nvSpPr>
          <p:cNvPr id="3" name="Content Placeholder 2"/>
          <p:cNvSpPr>
            <a:spLocks noGrp="1"/>
          </p:cNvSpPr>
          <p:nvPr>
            <p:ph idx="1"/>
          </p:nvPr>
        </p:nvSpPr>
        <p:spPr/>
        <p:txBody>
          <a:bodyPr>
            <a:normAutofit/>
          </a:bodyPr>
          <a:lstStyle/>
          <a:p>
            <a:pPr lvl="1">
              <a:lnSpc>
                <a:spcPct val="150000"/>
              </a:lnSpc>
            </a:pPr>
            <a:r>
              <a:rPr lang="en-US" dirty="0" smtClean="0">
                <a:solidFill>
                  <a:srgbClr val="FFFFCC"/>
                </a:solidFill>
              </a:rPr>
              <a:t>70% of women and 88% of men have at least weekly exposure to television, radio, or newspapers/magazines. </a:t>
            </a:r>
          </a:p>
          <a:p>
            <a:pPr lvl="1">
              <a:lnSpc>
                <a:spcPct val="150000"/>
              </a:lnSpc>
            </a:pPr>
            <a:r>
              <a:rPr lang="en-US" dirty="0" smtClean="0">
                <a:solidFill>
                  <a:srgbClr val="FFFFCC"/>
                </a:solidFill>
              </a:rPr>
              <a:t>Majority of women with no education and women in rural areas are not regularly exposed to any media.</a:t>
            </a:r>
            <a:endParaRPr lang="en-US" dirty="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US" dirty="0" smtClean="0">
                <a:solidFill>
                  <a:srgbClr val="FFFFCC"/>
                </a:solidFill>
              </a:rPr>
              <a:t>Employment among Youth</a:t>
            </a:r>
            <a:endParaRPr lang="en-US" dirty="0">
              <a:solidFill>
                <a:srgbClr val="FFFFCC"/>
              </a:solidFill>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i="1" dirty="0" smtClean="0">
                <a:solidFill>
                  <a:srgbClr val="FFFFCC"/>
                </a:solidFill>
              </a:rPr>
              <a:t/>
            </a:r>
            <a:br>
              <a:rPr lang="en-US" i="1" dirty="0" smtClean="0">
                <a:solidFill>
                  <a:srgbClr val="FFFFCC"/>
                </a:solidFill>
              </a:rPr>
            </a:br>
            <a:r>
              <a:rPr lang="en-US" i="1" dirty="0" smtClean="0">
                <a:solidFill>
                  <a:srgbClr val="FFFFCC"/>
                </a:solidFill>
              </a:rPr>
              <a:t>Many youth are economically active.</a:t>
            </a:r>
            <a:r>
              <a:rPr lang="en-US" dirty="0" smtClean="0">
                <a:solidFill>
                  <a:srgbClr val="FFFFCC"/>
                </a:solidFill>
              </a:rPr>
              <a:t/>
            </a:r>
            <a:br>
              <a:rPr lang="en-US" dirty="0" smtClean="0">
                <a:solidFill>
                  <a:srgbClr val="FFFFCC"/>
                </a:solidFill>
              </a:rPr>
            </a:br>
            <a:endParaRPr lang="en-US" dirty="0">
              <a:solidFill>
                <a:srgbClr val="FFFFCC"/>
              </a:solidFill>
            </a:endParaRPr>
          </a:p>
        </p:txBody>
      </p:sp>
      <p:sp>
        <p:nvSpPr>
          <p:cNvPr id="3" name="Content Placeholder 2"/>
          <p:cNvSpPr>
            <a:spLocks noGrp="1"/>
          </p:cNvSpPr>
          <p:nvPr>
            <p:ph idx="1"/>
          </p:nvPr>
        </p:nvSpPr>
        <p:spPr/>
        <p:txBody>
          <a:bodyPr>
            <a:normAutofit fontScale="70000" lnSpcReduction="20000"/>
          </a:bodyPr>
          <a:lstStyle/>
          <a:p>
            <a:pPr lvl="0"/>
            <a:r>
              <a:rPr lang="en-US" sz="4500" dirty="0" smtClean="0">
                <a:solidFill>
                  <a:srgbClr val="FFFFCC"/>
                </a:solidFill>
              </a:rPr>
              <a:t>36% of women and 67% of men age 15-24 are employed.  </a:t>
            </a:r>
          </a:p>
          <a:p>
            <a:pPr lvl="0"/>
            <a:r>
              <a:rPr lang="en-US" sz="4500" dirty="0" smtClean="0">
                <a:solidFill>
                  <a:srgbClr val="FFFFCC"/>
                </a:solidFill>
              </a:rPr>
              <a:t>Almost all men with </a:t>
            </a:r>
            <a:r>
              <a:rPr lang="en-US" sz="4500" u="sng" dirty="0" smtClean="0">
                <a:solidFill>
                  <a:srgbClr val="FFFFCC"/>
                </a:solidFill>
              </a:rPr>
              <a:t>no education</a:t>
            </a:r>
            <a:r>
              <a:rPr lang="en-US" sz="4500" dirty="0" smtClean="0">
                <a:solidFill>
                  <a:srgbClr val="FFFFCC"/>
                </a:solidFill>
              </a:rPr>
              <a:t> and</a:t>
            </a:r>
            <a:r>
              <a:rPr lang="en-US" sz="4500" u="sng" dirty="0" smtClean="0">
                <a:solidFill>
                  <a:srgbClr val="FFFFCC"/>
                </a:solidFill>
              </a:rPr>
              <a:t> ever married men </a:t>
            </a:r>
            <a:r>
              <a:rPr lang="en-US" sz="4500" dirty="0" smtClean="0">
                <a:solidFill>
                  <a:srgbClr val="FFFFCC"/>
                </a:solidFill>
              </a:rPr>
              <a:t>are employed. </a:t>
            </a:r>
          </a:p>
          <a:p>
            <a:pPr lvl="0"/>
            <a:r>
              <a:rPr lang="en-US" sz="4500" dirty="0" smtClean="0">
                <a:solidFill>
                  <a:srgbClr val="FFFFCC"/>
                </a:solidFill>
              </a:rPr>
              <a:t>The majority of employed women are agricultural workers; whereas, there is greater diversity in male employment. </a:t>
            </a:r>
          </a:p>
          <a:p>
            <a:pPr lvl="0"/>
            <a:r>
              <a:rPr lang="en-US" sz="4500" dirty="0" smtClean="0">
                <a:solidFill>
                  <a:srgbClr val="FFFFCC"/>
                </a:solidFill>
              </a:rPr>
              <a:t>Less than two-thirds of employed women (63%) earn cash for their work, compared with 88 percent of employed men.</a:t>
            </a:r>
          </a:p>
          <a:p>
            <a:endParaRPr lang="en-US" dirty="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50000"/>
              <a:alpha val="51000"/>
            </a:schemeClr>
          </a:solidFill>
          <a:ln w="12700">
            <a:solidFill>
              <a:schemeClr val="tx1"/>
            </a:solidFill>
          </a:ln>
        </p:spPr>
        <p:txBody>
          <a:bodyPr>
            <a:normAutofit fontScale="90000"/>
          </a:bodyPr>
          <a:lstStyle/>
          <a:p>
            <a:r>
              <a:rPr lang="en-US" dirty="0" smtClean="0">
                <a:solidFill>
                  <a:srgbClr val="FFFFCC"/>
                </a:solidFill>
              </a:rPr>
              <a:t>Percentage of Married Youth by Age</a:t>
            </a:r>
            <a:endParaRPr lang="en-US" dirty="0">
              <a:solidFill>
                <a:srgbClr val="FFFFCC"/>
              </a:solidFill>
            </a:endParaRPr>
          </a:p>
        </p:txBody>
      </p:sp>
      <p:sp>
        <p:nvSpPr>
          <p:cNvPr id="6" name="Text Placeholder 5"/>
          <p:cNvSpPr>
            <a:spLocks noGrp="1"/>
          </p:cNvSpPr>
          <p:nvPr>
            <p:ph type="body" idx="1"/>
          </p:nvPr>
        </p:nvSpPr>
        <p:spPr/>
        <p:txBody>
          <a:bodyPr>
            <a:noAutofit/>
          </a:bodyPr>
          <a:lstStyle/>
          <a:p>
            <a:r>
              <a:rPr lang="en-US" sz="1800" b="0" dirty="0" smtClean="0">
                <a:solidFill>
                  <a:schemeClr val="bg2"/>
                </a:solidFill>
              </a:rPr>
              <a:t>Figures in white indicate percentage married excluding </a:t>
            </a:r>
            <a:r>
              <a:rPr lang="en-US" sz="1800" b="0" dirty="0" err="1" smtClean="0">
                <a:solidFill>
                  <a:schemeClr val="bg2"/>
                </a:solidFill>
              </a:rPr>
              <a:t>gauna</a:t>
            </a:r>
            <a:r>
              <a:rPr lang="en-US" sz="1800" b="0" dirty="0" smtClean="0">
                <a:solidFill>
                  <a:schemeClr val="bg2"/>
                </a:solidFill>
              </a:rPr>
              <a:t> not performed</a:t>
            </a:r>
            <a:endParaRPr lang="en-US" sz="1800" b="0" dirty="0">
              <a:solidFill>
                <a:schemeClr val="bg2"/>
              </a:solidFill>
            </a:endParaRPr>
          </a:p>
        </p:txBody>
      </p:sp>
      <p:sp>
        <p:nvSpPr>
          <p:cNvPr id="8" name="Text Placeholder 7"/>
          <p:cNvSpPr>
            <a:spLocks noGrp="1"/>
          </p:cNvSpPr>
          <p:nvPr>
            <p:ph type="body" sz="quarter" idx="3"/>
          </p:nvPr>
        </p:nvSpPr>
        <p:spPr>
          <a:xfrm>
            <a:off x="4645025" y="1447800"/>
            <a:ext cx="4041775" cy="727075"/>
          </a:xfrm>
        </p:spPr>
        <p:txBody>
          <a:bodyPr>
            <a:normAutofit fontScale="70000" lnSpcReduction="20000"/>
          </a:bodyPr>
          <a:lstStyle/>
          <a:p>
            <a:r>
              <a:rPr lang="en-US" b="0" dirty="0" smtClean="0">
                <a:solidFill>
                  <a:srgbClr val="FFFF00"/>
                </a:solidFill>
              </a:rPr>
              <a:t>Figures in yellow indicate percentage married including </a:t>
            </a:r>
            <a:r>
              <a:rPr lang="en-US" b="0" dirty="0" err="1" smtClean="0">
                <a:solidFill>
                  <a:srgbClr val="FFFF00"/>
                </a:solidFill>
              </a:rPr>
              <a:t>gauna</a:t>
            </a:r>
            <a:r>
              <a:rPr lang="en-US" b="0" dirty="0" smtClean="0">
                <a:solidFill>
                  <a:srgbClr val="FFFF00"/>
                </a:solidFill>
              </a:rPr>
              <a:t> not performed</a:t>
            </a:r>
            <a:endParaRPr lang="en-US" dirty="0">
              <a:solidFill>
                <a:srgbClr val="FFFF00"/>
              </a:solidFill>
            </a:endParaRPr>
          </a:p>
        </p:txBody>
      </p:sp>
      <p:graphicFrame>
        <p:nvGraphicFramePr>
          <p:cNvPr id="10" name="Object 8"/>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Object 9"/>
          <p:cNvGraphicFramePr>
            <a:graphicFrameLocks noGrp="1"/>
          </p:cNvGraphicFramePr>
          <p:nvPr>
            <p:ph sz="quarter" idx="4"/>
          </p:nvPr>
        </p:nvGraphicFramePr>
        <p:xfrm>
          <a:off x="4876800" y="2174875"/>
          <a:ext cx="4038600"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sz="4000" i="1" dirty="0" smtClean="0">
                <a:solidFill>
                  <a:srgbClr val="FFFFCC"/>
                </a:solidFill>
              </a:rPr>
              <a:t>Many youth marry below legal age at marriage</a:t>
            </a:r>
            <a:endParaRPr lang="en-US" sz="4000" dirty="0">
              <a:solidFill>
                <a:srgbClr val="FFFFCC"/>
              </a:solidFill>
            </a:endParaRPr>
          </a:p>
        </p:txBody>
      </p:sp>
      <p:sp>
        <p:nvSpPr>
          <p:cNvPr id="3" name="Content Placeholder 2"/>
          <p:cNvSpPr>
            <a:spLocks noGrp="1"/>
          </p:cNvSpPr>
          <p:nvPr>
            <p:ph idx="1"/>
          </p:nvPr>
        </p:nvSpPr>
        <p:spPr>
          <a:xfrm>
            <a:off x="381000" y="1524000"/>
            <a:ext cx="8229600" cy="4525963"/>
          </a:xfrm>
        </p:spPr>
        <p:txBody>
          <a:bodyPr>
            <a:normAutofit lnSpcReduction="10000"/>
          </a:bodyPr>
          <a:lstStyle/>
          <a:p>
            <a:pPr lvl="0" algn="just"/>
            <a:r>
              <a:rPr lang="en-US" dirty="0" smtClean="0">
                <a:solidFill>
                  <a:srgbClr val="FFFFCC"/>
                </a:solidFill>
              </a:rPr>
              <a:t>Half of women and about one in five men age 15-24 are married. </a:t>
            </a:r>
          </a:p>
          <a:p>
            <a:pPr lvl="0" algn="just"/>
            <a:r>
              <a:rPr lang="en-US" dirty="0" smtClean="0">
                <a:solidFill>
                  <a:srgbClr val="FFFFCC"/>
                </a:solidFill>
              </a:rPr>
              <a:t>19% of women age 15-17 and 7% of men age 15-20 are married. </a:t>
            </a:r>
          </a:p>
          <a:p>
            <a:pPr algn="just"/>
            <a:r>
              <a:rPr lang="en-US" dirty="0" smtClean="0">
                <a:solidFill>
                  <a:srgbClr val="FFFFCC"/>
                </a:solidFill>
              </a:rPr>
              <a:t>In Bihar  (38%), Jharkhand (36%), Rajasthan (31%), and West Bengal (26%) more than one-fourth of women age 15-17 are </a:t>
            </a:r>
            <a:r>
              <a:rPr lang="en-US" dirty="0" err="1" smtClean="0">
                <a:solidFill>
                  <a:srgbClr val="FFFFCC"/>
                </a:solidFill>
              </a:rPr>
              <a:t>arried</a:t>
            </a:r>
            <a:r>
              <a:rPr lang="en-US" dirty="0" smtClean="0">
                <a:solidFill>
                  <a:srgbClr val="FFFFCC"/>
                </a:solidFill>
              </a:rPr>
              <a:t>, though many of them have not started living with husband.</a:t>
            </a:r>
          </a:p>
          <a:p>
            <a:endParaRPr lang="en-US" dirty="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i="1" dirty="0" smtClean="0">
                <a:solidFill>
                  <a:srgbClr val="FFFFCC"/>
                </a:solidFill>
              </a:rPr>
              <a:t>Many youth are heading households</a:t>
            </a:r>
            <a:r>
              <a:rPr lang="en-US" dirty="0" smtClean="0">
                <a:solidFill>
                  <a:srgbClr val="FFFFCC"/>
                </a:solidFill>
              </a:rPr>
              <a:t/>
            </a:r>
            <a:br>
              <a:rPr lang="en-US" dirty="0" smtClean="0">
                <a:solidFill>
                  <a:srgbClr val="FFFFCC"/>
                </a:solidFill>
              </a:rPr>
            </a:br>
            <a:endParaRPr lang="en-US" dirty="0">
              <a:solidFill>
                <a:srgbClr val="FFFFCC"/>
              </a:solidFill>
            </a:endParaRPr>
          </a:p>
        </p:txBody>
      </p:sp>
      <p:sp>
        <p:nvSpPr>
          <p:cNvPr id="3" name="Content Placeholder 2"/>
          <p:cNvSpPr>
            <a:spLocks noGrp="1"/>
          </p:cNvSpPr>
          <p:nvPr>
            <p:ph idx="1"/>
          </p:nvPr>
        </p:nvSpPr>
        <p:spPr/>
        <p:txBody>
          <a:bodyPr>
            <a:normAutofit/>
          </a:bodyPr>
          <a:lstStyle/>
          <a:p>
            <a:pPr lvl="1"/>
            <a:r>
              <a:rPr lang="en-US" dirty="0" smtClean="0">
                <a:solidFill>
                  <a:srgbClr val="FFFFCC"/>
                </a:solidFill>
              </a:rPr>
              <a:t>One percent of women and 8% of men age 15-24 are household heads. </a:t>
            </a:r>
          </a:p>
          <a:p>
            <a:pPr lvl="1">
              <a:buNone/>
            </a:pPr>
            <a:endParaRPr lang="en-US" dirty="0" smtClean="0">
              <a:solidFill>
                <a:srgbClr val="FFFFCC"/>
              </a:solidFill>
            </a:endParaRPr>
          </a:p>
          <a:p>
            <a:pPr lvl="1"/>
            <a:r>
              <a:rPr lang="en-US" dirty="0" smtClean="0">
                <a:solidFill>
                  <a:srgbClr val="FFFFCC"/>
                </a:solidFill>
              </a:rPr>
              <a:t>29% of currently married men age 15-24 are heading their own households. </a:t>
            </a:r>
          </a:p>
          <a:p>
            <a:pPr lvl="1">
              <a:buNone/>
            </a:pPr>
            <a:endParaRPr lang="en-US" dirty="0" smtClean="0">
              <a:solidFill>
                <a:srgbClr val="FFFFCC"/>
              </a:solidFill>
            </a:endParaRPr>
          </a:p>
          <a:p>
            <a:pPr lvl="1"/>
            <a:r>
              <a:rPr lang="en-US" dirty="0" smtClean="0">
                <a:solidFill>
                  <a:srgbClr val="FFFFCC"/>
                </a:solidFill>
              </a:rPr>
              <a:t>Youth in households headed by youth are poorer than youth in households headed by someone who is older. </a:t>
            </a:r>
          </a:p>
          <a:p>
            <a:pPr>
              <a:buNone/>
            </a:pPr>
            <a:endParaRPr lang="en-US" dirty="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dirty="0" smtClean="0">
                <a:solidFill>
                  <a:srgbClr val="FFFFCC"/>
                </a:solidFill>
              </a:rPr>
              <a:t>Knowledge of Youth of Selected Family Planning and Health Issues  </a:t>
            </a:r>
            <a:br>
              <a:rPr lang="en-US" dirty="0" smtClean="0">
                <a:solidFill>
                  <a:srgbClr val="FFFFCC"/>
                </a:solidFill>
              </a:rPr>
            </a:b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a:p>
            <a:r>
              <a:rPr lang="en-US" dirty="0" smtClean="0">
                <a:solidFill>
                  <a:srgbClr val="FFFFCC"/>
                </a:solidFill>
              </a:rPr>
              <a:t>Knowledge of family planning methods</a:t>
            </a:r>
          </a:p>
          <a:p>
            <a:endParaRPr lang="en-US" dirty="0" smtClean="0">
              <a:solidFill>
                <a:srgbClr val="FFFFCC"/>
              </a:solidFill>
            </a:endParaRPr>
          </a:p>
          <a:p>
            <a:r>
              <a:rPr lang="en-US" dirty="0" smtClean="0">
                <a:solidFill>
                  <a:srgbClr val="FFFFCC"/>
                </a:solidFill>
              </a:rPr>
              <a:t>Awareness of AIDS</a:t>
            </a:r>
          </a:p>
          <a:p>
            <a:endParaRPr lang="en-US" dirty="0" smtClean="0">
              <a:solidFill>
                <a:srgbClr val="FFFFCC"/>
              </a:solidFill>
            </a:endParaRPr>
          </a:p>
          <a:p>
            <a:r>
              <a:rPr lang="en-US" dirty="0" smtClean="0">
                <a:solidFill>
                  <a:srgbClr val="FFFFCC"/>
                </a:solidFill>
              </a:rPr>
              <a:t>Knowledge of HIV/AIDS</a:t>
            </a: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sz="3600" i="1" dirty="0" smtClean="0">
                <a:solidFill>
                  <a:srgbClr val="FFFFCC"/>
                </a:solidFill>
              </a:rPr>
              <a:t>Most youth have heard of available modern contraceptive spacing methods</a:t>
            </a:r>
            <a:r>
              <a:rPr lang="en-US" sz="3600" dirty="0" smtClean="0">
                <a:solidFill>
                  <a:srgbClr val="FFFFCC"/>
                </a:solidFill>
              </a:rPr>
              <a:t/>
            </a:r>
            <a:br>
              <a:rPr lang="en-US" sz="3600" dirty="0" smtClean="0">
                <a:solidFill>
                  <a:srgbClr val="FFFFCC"/>
                </a:solidFill>
              </a:rPr>
            </a:br>
            <a:r>
              <a:rPr lang="en-US" dirty="0" smtClean="0">
                <a:solidFill>
                  <a:srgbClr val="FFFFCC"/>
                </a:solidFill>
              </a:rPr>
              <a:t/>
            </a:r>
            <a:br>
              <a:rPr lang="en-US" dirty="0" smtClean="0">
                <a:solidFill>
                  <a:srgbClr val="FFFFCC"/>
                </a:solidFill>
              </a:rPr>
            </a:br>
            <a:endParaRPr lang="en-US" dirty="0">
              <a:solidFill>
                <a:srgbClr val="FFFFCC"/>
              </a:solidFill>
            </a:endParaRPr>
          </a:p>
        </p:txBody>
      </p:sp>
      <p:sp>
        <p:nvSpPr>
          <p:cNvPr id="3" name="Content Placeholder 2"/>
          <p:cNvSpPr>
            <a:spLocks noGrp="1"/>
          </p:cNvSpPr>
          <p:nvPr>
            <p:ph idx="1"/>
          </p:nvPr>
        </p:nvSpPr>
        <p:spPr/>
        <p:txBody>
          <a:bodyPr>
            <a:normAutofit lnSpcReduction="10000"/>
          </a:bodyPr>
          <a:lstStyle/>
          <a:p>
            <a:r>
              <a:rPr lang="en-US" sz="2800" dirty="0" smtClean="0">
                <a:solidFill>
                  <a:srgbClr val="FFFFCC"/>
                </a:solidFill>
              </a:rPr>
              <a:t> 93% of women know of female sterilization, but only 83 percent know about pills and 71 percent each know about IUDs and condoms. </a:t>
            </a:r>
          </a:p>
          <a:p>
            <a:endParaRPr lang="en-US" sz="2800" dirty="0" smtClean="0">
              <a:solidFill>
                <a:srgbClr val="FFFFCC"/>
              </a:solidFill>
            </a:endParaRPr>
          </a:p>
          <a:p>
            <a:r>
              <a:rPr lang="en-US" sz="2800" dirty="0" smtClean="0">
                <a:solidFill>
                  <a:srgbClr val="FFFFCC"/>
                </a:solidFill>
              </a:rPr>
              <a:t>93% of men know about condoms, but only 78 percent know about pills and 37 percent know about the IUD.</a:t>
            </a:r>
          </a:p>
          <a:p>
            <a:endParaRPr lang="en-US" sz="2800" dirty="0" smtClean="0">
              <a:solidFill>
                <a:srgbClr val="FFFFCC"/>
              </a:solidFill>
            </a:endParaRPr>
          </a:p>
          <a:p>
            <a:r>
              <a:rPr lang="en-US" sz="2800" dirty="0" smtClean="0">
                <a:solidFill>
                  <a:srgbClr val="FFFFCC"/>
                </a:solidFill>
              </a:rPr>
              <a:t>Only 8% of women and 15% of men know about emergency contraception.</a:t>
            </a: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sz="4000" i="1" dirty="0" smtClean="0">
                <a:solidFill>
                  <a:srgbClr val="FFFFCC"/>
                </a:solidFill>
              </a:rPr>
              <a:t>A majority of youth lack comprehensive knowledge of HIV/AIDS </a:t>
            </a:r>
            <a:r>
              <a:rPr lang="en-US" sz="4000" dirty="0" smtClean="0">
                <a:solidFill>
                  <a:srgbClr val="FFFFCC"/>
                </a:solidFill>
              </a:rPr>
              <a:t/>
            </a:r>
            <a:br>
              <a:rPr lang="en-US" sz="4000" dirty="0" smtClean="0">
                <a:solidFill>
                  <a:srgbClr val="FFFFCC"/>
                </a:solidFill>
              </a:rPr>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457200" y="1371600"/>
            <a:ext cx="8229600" cy="5257800"/>
          </a:xfrm>
        </p:spPr>
        <p:txBody>
          <a:bodyPr>
            <a:normAutofit fontScale="55000" lnSpcReduction="20000"/>
          </a:bodyPr>
          <a:lstStyle/>
          <a:p>
            <a:pPr>
              <a:buNone/>
            </a:pPr>
            <a:endParaRPr lang="en-US" dirty="0" smtClean="0">
              <a:solidFill>
                <a:srgbClr val="FFFFCC"/>
              </a:solidFill>
            </a:endParaRPr>
          </a:p>
          <a:p>
            <a:r>
              <a:rPr lang="en-GB" sz="5100" dirty="0" smtClean="0">
                <a:solidFill>
                  <a:srgbClr val="FFFFCC"/>
                </a:solidFill>
              </a:rPr>
              <a:t>About two-thirds of women and 88 percent of men have heard of AIDS .</a:t>
            </a:r>
          </a:p>
          <a:p>
            <a:r>
              <a:rPr lang="en-GB" sz="5100" dirty="0" smtClean="0">
                <a:solidFill>
                  <a:srgbClr val="FFFFCC"/>
                </a:solidFill>
              </a:rPr>
              <a:t>Three out of four men know that the risk of HIV/AIDS can be reduced by condom use or by limiting sex to one uninfected partner; however, less than half of women know about these ways of HIV/AIDS prevention.  </a:t>
            </a:r>
            <a:endParaRPr lang="en-US" sz="5100" dirty="0" smtClean="0">
              <a:solidFill>
                <a:srgbClr val="FFFFCC"/>
              </a:solidFill>
            </a:endParaRPr>
          </a:p>
          <a:p>
            <a:r>
              <a:rPr lang="en-GB" sz="5100" dirty="0" smtClean="0">
                <a:solidFill>
                  <a:srgbClr val="FFFFCC"/>
                </a:solidFill>
              </a:rPr>
              <a:t>Only 20 percent of women and 36 percent of men have comprehensive knowledge about HIV/AIDS.</a:t>
            </a:r>
            <a:endParaRPr lang="en-US" sz="5100" dirty="0" smtClean="0">
              <a:solidFill>
                <a:srgbClr val="FFFFCC"/>
              </a:solidFill>
            </a:endParaRPr>
          </a:p>
          <a:p>
            <a:r>
              <a:rPr lang="en-GB" sz="5100" dirty="0" smtClean="0">
                <a:solidFill>
                  <a:srgbClr val="FFFFCC"/>
                </a:solidFill>
              </a:rPr>
              <a:t>In many states, less than one-half of women have heard of AIDS. </a:t>
            </a:r>
            <a:endParaRPr lang="en-US" dirty="0" smtClean="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28800"/>
          </a:xfrm>
          <a:solidFill>
            <a:schemeClr val="accent5">
              <a:lumMod val="50000"/>
              <a:alpha val="51000"/>
            </a:schemeClr>
          </a:solidFill>
          <a:ln w="12700">
            <a:solidFill>
              <a:schemeClr val="tx1"/>
            </a:solidFill>
          </a:ln>
        </p:spPr>
        <p:txBody>
          <a:bodyPr>
            <a:normAutofit fontScale="90000"/>
          </a:bodyPr>
          <a:lstStyle/>
          <a:p>
            <a:pPr lvl="0" algn="l"/>
            <a:r>
              <a:rPr lang="en-US" b="1" i="1" dirty="0" smtClean="0"/>
              <a:t/>
            </a:r>
            <a:br>
              <a:rPr lang="en-US" b="1" i="1" dirty="0" smtClean="0"/>
            </a:br>
            <a:r>
              <a:rPr lang="en-US" b="1" i="1" dirty="0" smtClean="0"/>
              <a:t/>
            </a:r>
            <a:br>
              <a:rPr lang="en-US" b="1" i="1" dirty="0" smtClean="0"/>
            </a:br>
            <a:r>
              <a:rPr lang="en-US" i="1" dirty="0" smtClean="0">
                <a:solidFill>
                  <a:srgbClr val="FFFFCC"/>
                </a:solidFill>
              </a:rPr>
              <a:t>In high HIV prevalence states many youth are not aware of AIDS.</a:t>
            </a:r>
            <a:br>
              <a:rPr lang="en-US" i="1" dirty="0" smtClean="0">
                <a:solidFill>
                  <a:srgbClr val="FFFFCC"/>
                </a:solidFill>
              </a:rPr>
            </a:br>
            <a:endParaRPr lang="en-US" dirty="0">
              <a:solidFill>
                <a:srgbClr val="FFFFCC"/>
              </a:solidFill>
            </a:endParaRPr>
          </a:p>
        </p:txBody>
      </p:sp>
      <p:sp>
        <p:nvSpPr>
          <p:cNvPr id="3" name="Content Placeholder 2"/>
          <p:cNvSpPr>
            <a:spLocks noGrp="1"/>
          </p:cNvSpPr>
          <p:nvPr>
            <p:ph idx="1"/>
          </p:nvPr>
        </p:nvSpPr>
        <p:spPr>
          <a:xfrm>
            <a:off x="457200" y="2057400"/>
            <a:ext cx="8229600" cy="4068763"/>
          </a:xfrm>
        </p:spPr>
        <p:txBody>
          <a:bodyPr>
            <a:normAutofit/>
          </a:bodyPr>
          <a:lstStyle/>
          <a:p>
            <a:pPr marL="742950" lvl="2" indent="0"/>
            <a:r>
              <a:rPr lang="en-GB" dirty="0" smtClean="0">
                <a:solidFill>
                  <a:srgbClr val="FFFFCC"/>
                </a:solidFill>
              </a:rPr>
              <a:t>  </a:t>
            </a:r>
            <a:r>
              <a:rPr lang="en-GB" sz="2800" dirty="0" smtClean="0">
                <a:solidFill>
                  <a:srgbClr val="FFFFCC"/>
                </a:solidFill>
              </a:rPr>
              <a:t>In two high HIV prevalence states of Manipur and Tamil Nadu, almost all young women and men are aware of AIDS.  </a:t>
            </a:r>
          </a:p>
          <a:p>
            <a:pPr marL="742950" lvl="2" indent="0">
              <a:buNone/>
            </a:pPr>
            <a:endParaRPr lang="en-GB" sz="2800" dirty="0" smtClean="0">
              <a:solidFill>
                <a:srgbClr val="FFFFCC"/>
              </a:solidFill>
            </a:endParaRPr>
          </a:p>
          <a:p>
            <a:pPr marL="742950" lvl="2" indent="0"/>
            <a:r>
              <a:rPr lang="en-GB" sz="2800" dirty="0" smtClean="0">
                <a:solidFill>
                  <a:srgbClr val="FFFFCC"/>
                </a:solidFill>
              </a:rPr>
              <a:t> In the remaining four high prevalence states of Maharashtra, Nagaland, Andhra Pradesh and Karnataka less than 76-86 percent of women but 90-95 percent men know of AIDS. </a:t>
            </a:r>
            <a:endParaRPr lang="en-US" sz="2800" dirty="0" smtClean="0">
              <a:solidFill>
                <a:srgbClr val="FFFFCC"/>
              </a:solidFill>
            </a:endParaRPr>
          </a:p>
          <a:p>
            <a:pPr>
              <a:buNone/>
            </a:pPr>
            <a:endParaRPr lang="en-US" dirty="0" smtClean="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endParaRPr lang="en-US" dirty="0">
              <a:solidFill>
                <a:srgbClr val="FFFFCC"/>
              </a:solidFill>
            </a:endParaRPr>
          </a:p>
        </p:txBody>
      </p:sp>
      <p:sp>
        <p:nvSpPr>
          <p:cNvPr id="3" name="Content Placeholder 2"/>
          <p:cNvSpPr>
            <a:spLocks noGrp="1"/>
          </p:cNvSpPr>
          <p:nvPr>
            <p:ph idx="1"/>
          </p:nvPr>
        </p:nvSpPr>
        <p:spPr>
          <a:xfrm>
            <a:off x="381000" y="1524000"/>
            <a:ext cx="8001000" cy="4602163"/>
          </a:xfrm>
        </p:spPr>
        <p:txBody>
          <a:bodyPr>
            <a:normAutofit/>
          </a:bodyPr>
          <a:lstStyle/>
          <a:p>
            <a:pPr lvl="1" indent="0" algn="just">
              <a:buFont typeface="Arial" pitchFamily="34" charset="0"/>
              <a:buChar char="•"/>
            </a:pPr>
            <a:r>
              <a:rPr lang="en-US" sz="3200" dirty="0" smtClean="0">
                <a:solidFill>
                  <a:srgbClr val="FFFFCC"/>
                </a:solidFill>
              </a:rPr>
              <a:t>  Youth in India constitutes one-fifth of total population. </a:t>
            </a:r>
          </a:p>
          <a:p>
            <a:pPr lvl="1" indent="0" algn="just">
              <a:buFont typeface="Arial" pitchFamily="34" charset="0"/>
              <a:buChar char="•"/>
            </a:pPr>
            <a:r>
              <a:rPr lang="en-US" sz="3200" dirty="0" smtClean="0">
                <a:solidFill>
                  <a:srgbClr val="FFFFCC"/>
                </a:solidFill>
              </a:rPr>
              <a:t>  The youth population has an important     role to play as potential demographic dividend by constituting skilled stock of human capital.</a:t>
            </a:r>
          </a:p>
          <a:p>
            <a:pPr lvl="1" indent="0" algn="just">
              <a:buFont typeface="Arial" pitchFamily="34" charset="0"/>
              <a:buChar char="•"/>
            </a:pPr>
            <a:r>
              <a:rPr lang="en-US" sz="3200" dirty="0" smtClean="0">
                <a:solidFill>
                  <a:srgbClr val="FFFFCC"/>
                </a:solidFill>
              </a:rPr>
              <a:t> The youth population also has an important  role in demographic evolution.</a:t>
            </a:r>
          </a:p>
          <a:p>
            <a:pPr lvl="2" indent="0" algn="just"/>
            <a:endParaRPr lang="en-US" dirty="0">
              <a:solidFill>
                <a:srgbClr val="FFFFCC"/>
              </a:solidFill>
            </a:endParaRPr>
          </a:p>
        </p:txBody>
      </p:sp>
      <p:sp>
        <p:nvSpPr>
          <p:cNvPr id="4" name="Rectangle 3"/>
          <p:cNvSpPr/>
          <p:nvPr/>
        </p:nvSpPr>
        <p:spPr>
          <a:xfrm>
            <a:off x="7696200" y="64008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GB" dirty="0" smtClean="0">
                <a:solidFill>
                  <a:srgbClr val="FFFFCC"/>
                </a:solidFill>
              </a:rPr>
              <a:t>Youth’s Attitudes toward Selected Population, Health and Gender Concerns</a:t>
            </a:r>
            <a:r>
              <a:rPr lang="en-US" dirty="0" smtClean="0"/>
              <a:t/>
            </a:r>
            <a:br>
              <a:rPr lang="en-US"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p:txBody>
      </p:sp>
      <p:sp>
        <p:nvSpPr>
          <p:cNvPr id="4" name="Rectangle 3"/>
          <p:cNvSpPr/>
          <p:nvPr/>
        </p:nvSpPr>
        <p:spPr>
          <a:xfrm>
            <a:off x="381000" y="1905000"/>
            <a:ext cx="8763000" cy="3724096"/>
          </a:xfrm>
          <a:prstGeom prst="rect">
            <a:avLst/>
          </a:prstGeom>
        </p:spPr>
        <p:txBody>
          <a:bodyPr wrap="square">
            <a:spAutoFit/>
          </a:bodyPr>
          <a:lstStyle/>
          <a:p>
            <a:pPr>
              <a:lnSpc>
                <a:spcPct val="150000"/>
              </a:lnSpc>
            </a:pPr>
            <a:endParaRPr lang="en-US" sz="3200" dirty="0" smtClean="0">
              <a:solidFill>
                <a:schemeClr val="bg2"/>
              </a:solidFill>
            </a:endParaRPr>
          </a:p>
          <a:p>
            <a:pPr lvl="2">
              <a:lnSpc>
                <a:spcPct val="150000"/>
              </a:lnSpc>
              <a:buFont typeface="Arial" pitchFamily="34" charset="0"/>
              <a:buChar char="•"/>
            </a:pPr>
            <a:r>
              <a:rPr lang="en-US" sz="3200" dirty="0" smtClean="0">
                <a:solidFill>
                  <a:schemeClr val="bg2"/>
                </a:solidFill>
              </a:rPr>
              <a:t>   Family size preference  </a:t>
            </a:r>
          </a:p>
          <a:p>
            <a:pPr lvl="2">
              <a:lnSpc>
                <a:spcPct val="150000"/>
              </a:lnSpc>
              <a:buFont typeface="Arial" pitchFamily="34" charset="0"/>
              <a:buChar char="•"/>
            </a:pPr>
            <a:r>
              <a:rPr lang="en-US" sz="3200" dirty="0" smtClean="0">
                <a:solidFill>
                  <a:schemeClr val="bg2"/>
                </a:solidFill>
              </a:rPr>
              <a:t>   Family life education</a:t>
            </a:r>
          </a:p>
          <a:p>
            <a:pPr lvl="2">
              <a:lnSpc>
                <a:spcPct val="150000"/>
              </a:lnSpc>
              <a:buFont typeface="Arial" pitchFamily="34" charset="0"/>
              <a:buChar char="•"/>
            </a:pPr>
            <a:r>
              <a:rPr lang="en-US" sz="3200" dirty="0" smtClean="0">
                <a:solidFill>
                  <a:schemeClr val="bg2"/>
                </a:solidFill>
              </a:rPr>
              <a:t>   Gender role attitudes</a:t>
            </a:r>
          </a:p>
          <a:p>
            <a:pPr>
              <a:buFont typeface="Arial" pitchFamily="34" charset="0"/>
              <a:buChar char="•"/>
            </a:pPr>
            <a:endParaRPr lang="en-US" sz="4400" dirty="0"/>
          </a:p>
        </p:txBody>
      </p:sp>
      <p:sp>
        <p:nvSpPr>
          <p:cNvPr id="5" name="Rectangle 4"/>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a:solidFill>
            <a:schemeClr val="accent5">
              <a:lumMod val="75000"/>
            </a:schemeClr>
          </a:solidFill>
        </p:spPr>
        <p:txBody>
          <a:bodyPr/>
          <a:lstStyle/>
          <a:p>
            <a:r>
              <a:rPr lang="en-US" dirty="0" smtClean="0">
                <a:solidFill>
                  <a:srgbClr val="FFFFCC"/>
                </a:solidFill>
              </a:rPr>
              <a:t>Family Size Preferences</a:t>
            </a:r>
            <a:endParaRPr lang="en-US" dirty="0">
              <a:solidFill>
                <a:srgbClr val="FFFFCC"/>
              </a:solidFill>
            </a:endParaRPr>
          </a:p>
        </p:txBody>
      </p:sp>
      <p:graphicFrame>
        <p:nvGraphicFramePr>
          <p:cNvPr id="5" name="Content Placeholder 4"/>
          <p:cNvGraphicFramePr>
            <a:graphicFrameLocks noGrp="1"/>
          </p:cNvGraphicFramePr>
          <p:nvPr>
            <p:ph sz="half" idx="1"/>
          </p:nvPr>
        </p:nvGraphicFramePr>
        <p:xfrm>
          <a:off x="457200" y="1676400"/>
          <a:ext cx="4038600" cy="4648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4572000" y="1676400"/>
          <a:ext cx="4038600" cy="4602163"/>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
        <p:nvSpPr>
          <p:cNvPr id="8" name="TextBox 7"/>
          <p:cNvSpPr txBox="1"/>
          <p:nvPr/>
        </p:nvSpPr>
        <p:spPr>
          <a:xfrm>
            <a:off x="457200" y="1219200"/>
            <a:ext cx="7924800" cy="400110"/>
          </a:xfrm>
          <a:prstGeom prst="rect">
            <a:avLst/>
          </a:prstGeom>
          <a:noFill/>
        </p:spPr>
        <p:txBody>
          <a:bodyPr wrap="square" rtlCol="0">
            <a:spAutoFit/>
          </a:bodyPr>
          <a:lstStyle/>
          <a:p>
            <a:r>
              <a:rPr lang="en-US" sz="2000" dirty="0" smtClean="0">
                <a:solidFill>
                  <a:schemeClr val="bg1"/>
                </a:solidFill>
              </a:rPr>
              <a:t>Percent distribution of women and men by ideal number of children   </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133600"/>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GB" sz="3600" i="1" dirty="0" smtClean="0">
                <a:solidFill>
                  <a:srgbClr val="FFFFCC"/>
                </a:solidFill>
              </a:rPr>
              <a:t>Youth’s attitude toward gender roles is, in general, no more egalitarian than the attitude of the older cohort age 25-49 </a:t>
            </a:r>
            <a:r>
              <a:rPr lang="en-US" sz="3600" dirty="0" smtClean="0">
                <a:solidFill>
                  <a:srgbClr val="FFFFCC"/>
                </a:solidFill>
              </a:rPr>
              <a:t/>
            </a:r>
            <a:br>
              <a:rPr lang="en-US" sz="3600" dirty="0" smtClean="0">
                <a:solidFill>
                  <a:srgbClr val="FFFFCC"/>
                </a:solidFill>
              </a:rPr>
            </a:br>
            <a:r>
              <a:rPr lang="en-US" b="1" i="1" dirty="0" smtClean="0"/>
              <a:t/>
            </a:r>
            <a:br>
              <a:rPr lang="en-US" b="1" i="1" dirty="0" smtClean="0"/>
            </a:br>
            <a:r>
              <a:rPr lang="en-US" dirty="0" smtClean="0"/>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a:p>
            <a:pPr indent="0"/>
            <a:r>
              <a:rPr lang="en-US" dirty="0" smtClean="0">
                <a:solidFill>
                  <a:srgbClr val="FFFFCC"/>
                </a:solidFill>
              </a:rPr>
              <a:t>   </a:t>
            </a:r>
            <a:r>
              <a:rPr lang="en-US" sz="2800" dirty="0" smtClean="0">
                <a:solidFill>
                  <a:srgbClr val="FFFFCC"/>
                </a:solidFill>
              </a:rPr>
              <a:t>More than half of youth (53% of women and 56% of men) agree that it is justified for a husband to beat his wife under specific circumstances.</a:t>
            </a:r>
          </a:p>
          <a:p>
            <a:pPr indent="0">
              <a:buNone/>
            </a:pPr>
            <a:endParaRPr lang="en-US" sz="2800" dirty="0" smtClean="0">
              <a:solidFill>
                <a:srgbClr val="FFFFCC"/>
              </a:solidFill>
            </a:endParaRPr>
          </a:p>
          <a:p>
            <a:pPr indent="0"/>
            <a:r>
              <a:rPr lang="en-US" sz="2800" dirty="0" smtClean="0">
                <a:solidFill>
                  <a:srgbClr val="FFFFCC"/>
                </a:solidFill>
              </a:rPr>
              <a:t>  About two-thirds of youth (64% of women and 68% of men) believe that a woman is justified in refusing to have sex with her husband for specific reasons.</a:t>
            </a: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GB" dirty="0" smtClean="0">
                <a:solidFill>
                  <a:srgbClr val="FFFFCC"/>
                </a:solidFill>
              </a:rPr>
              <a:t/>
            </a:r>
            <a:br>
              <a:rPr lang="en-GB" dirty="0" smtClean="0">
                <a:solidFill>
                  <a:srgbClr val="FFFFCC"/>
                </a:solidFill>
              </a:rPr>
            </a:br>
            <a:r>
              <a:rPr lang="en-GB" dirty="0" smtClean="0">
                <a:solidFill>
                  <a:srgbClr val="FFFFCC"/>
                </a:solidFill>
              </a:rPr>
              <a:t/>
            </a:r>
            <a:br>
              <a:rPr lang="en-GB" dirty="0" smtClean="0">
                <a:solidFill>
                  <a:srgbClr val="FFFFCC"/>
                </a:solidFill>
              </a:rPr>
            </a:br>
            <a:r>
              <a:rPr lang="en-GB" dirty="0" smtClean="0">
                <a:solidFill>
                  <a:srgbClr val="FFFFCC"/>
                </a:solidFill>
              </a:rPr>
              <a:t>Behaviour of Youth in Health related Spheres</a:t>
            </a:r>
            <a:r>
              <a:rPr lang="en-US" dirty="0" smtClean="0"/>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a:p>
            <a:r>
              <a:rPr lang="en-US" dirty="0" smtClean="0">
                <a:solidFill>
                  <a:srgbClr val="FFFFCC"/>
                </a:solidFill>
              </a:rPr>
              <a:t>Initiation of fertility</a:t>
            </a:r>
          </a:p>
          <a:p>
            <a:r>
              <a:rPr lang="en-US" dirty="0" smtClean="0">
                <a:solidFill>
                  <a:srgbClr val="FFFFCC"/>
                </a:solidFill>
              </a:rPr>
              <a:t>Family planning use and unmet need</a:t>
            </a:r>
          </a:p>
          <a:p>
            <a:r>
              <a:rPr lang="en-US" dirty="0" smtClean="0">
                <a:solidFill>
                  <a:srgbClr val="FFFFCC"/>
                </a:solidFill>
              </a:rPr>
              <a:t>Sexual </a:t>
            </a:r>
            <a:r>
              <a:rPr lang="en-US" dirty="0" err="1" smtClean="0">
                <a:solidFill>
                  <a:srgbClr val="FFFFCC"/>
                </a:solidFill>
              </a:rPr>
              <a:t>behaviour</a:t>
            </a:r>
            <a:endParaRPr lang="en-US" dirty="0" smtClean="0">
              <a:solidFill>
                <a:srgbClr val="FFFFCC"/>
              </a:solidFill>
            </a:endParaRPr>
          </a:p>
          <a:p>
            <a:r>
              <a:rPr lang="en-US" dirty="0" smtClean="0">
                <a:solidFill>
                  <a:srgbClr val="FFFFCC"/>
                </a:solidFill>
              </a:rPr>
              <a:t>Consumption of tobacco and alcohol</a:t>
            </a:r>
          </a:p>
          <a:p>
            <a:endParaRPr lang="en-US" dirty="0" smtClean="0">
              <a:solidFill>
                <a:srgbClr val="FFFFCC"/>
              </a:solidFill>
            </a:endParaRPr>
          </a:p>
          <a:p>
            <a:endParaRPr lang="en-US" dirty="0" smtClean="0">
              <a:solidFill>
                <a:srgbClr val="FFFFCC"/>
              </a:solidFill>
            </a:endParaRPr>
          </a:p>
          <a:p>
            <a:endParaRPr lang="en-US" dirty="0" smtClean="0">
              <a:solidFill>
                <a:srgbClr val="FFFFCC"/>
              </a:solidFill>
            </a:endParaRPr>
          </a:p>
        </p:txBody>
      </p:sp>
      <p:sp>
        <p:nvSpPr>
          <p:cNvPr id="6" name="Rectangle 5"/>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i="1" dirty="0" smtClean="0">
                <a:solidFill>
                  <a:srgbClr val="FFFFCC"/>
                </a:solidFill>
              </a:rPr>
              <a:t>Initiation of childbearing</a:t>
            </a: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a:p>
            <a:pPr>
              <a:buNone/>
            </a:pPr>
            <a:endParaRPr lang="en-US" dirty="0" smtClean="0">
              <a:solidFill>
                <a:srgbClr val="FFFFCC"/>
              </a:solidFill>
            </a:endParaRPr>
          </a:p>
        </p:txBody>
      </p:sp>
      <p:graphicFrame>
        <p:nvGraphicFramePr>
          <p:cNvPr id="6" name="Chart 5"/>
          <p:cNvGraphicFramePr/>
          <p:nvPr/>
        </p:nvGraphicFramePr>
        <p:xfrm>
          <a:off x="838200" y="2133600"/>
          <a:ext cx="6400800" cy="411479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i="1" dirty="0" smtClean="0">
                <a:solidFill>
                  <a:srgbClr val="FFFFCC"/>
                </a:solidFill>
              </a:rPr>
              <a:t>Early childbearing is the main feature of India’s fertility pattern</a:t>
            </a:r>
            <a:r>
              <a:rPr lang="en-US" b="1" i="1" dirty="0" smtClean="0"/>
              <a:t/>
            </a:r>
            <a:br>
              <a:rPr lang="en-US" b="1" i="1" dirty="0" smtClean="0"/>
            </a:br>
            <a:r>
              <a:rPr lang="en-US" b="1" i="1" dirty="0" smtClean="0"/>
              <a:t/>
            </a:r>
            <a:br>
              <a:rPr lang="en-US" b="1" i="1" dirty="0" smtClean="0"/>
            </a:br>
            <a:r>
              <a:rPr lang="en-US" sz="3600" i="1" dirty="0" smtClean="0"/>
              <a:t/>
            </a:r>
            <a:br>
              <a:rPr lang="en-US" sz="3600" i="1" dirty="0" smtClean="0"/>
            </a:br>
            <a:r>
              <a:rPr lang="en-US" dirty="0" smtClean="0"/>
              <a:t/>
            </a:r>
            <a:br>
              <a:rPr lang="en-US"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pPr marL="457200" lvl="1" indent="0" algn="just" eaLnBrk="0" fontAlgn="base" hangingPunct="0">
              <a:spcBef>
                <a:spcPct val="0"/>
              </a:spcBef>
              <a:spcAft>
                <a:spcPct val="0"/>
              </a:spcAft>
              <a:buFont typeface="Symbol" pitchFamily="18" charset="2"/>
              <a:buChar char=""/>
            </a:pPr>
            <a:r>
              <a:rPr lang="en-US" dirty="0" smtClean="0">
                <a:solidFill>
                  <a:srgbClr val="FFFFCC"/>
                </a:solidFill>
                <a:latin typeface="Book Antiqua" pitchFamily="18" charset="0"/>
                <a:ea typeface="Times New Roman" pitchFamily="18" charset="0"/>
                <a:cs typeface="Arial" pitchFamily="34" charset="0"/>
              </a:rPr>
              <a:t> According to current fertility schedule, b</a:t>
            </a:r>
            <a:r>
              <a:rPr lang="en-US" dirty="0" smtClean="0">
                <a:solidFill>
                  <a:srgbClr val="FFFFCC"/>
                </a:solidFill>
                <a:latin typeface="+mj-lt"/>
                <a:ea typeface="Times New Roman" pitchFamily="18" charset="0"/>
                <a:cs typeface="Arial" pitchFamily="34" charset="0"/>
              </a:rPr>
              <a:t>y the time a woman in India reaches age 25, she already has on an average 1.5 children. </a:t>
            </a:r>
          </a:p>
          <a:p>
            <a:pPr marL="457200" lvl="1" indent="0" algn="just" eaLnBrk="0" fontAlgn="base" hangingPunct="0">
              <a:spcBef>
                <a:spcPct val="0"/>
              </a:spcBef>
              <a:spcAft>
                <a:spcPct val="0"/>
              </a:spcAft>
              <a:buNone/>
            </a:pPr>
            <a:endParaRPr lang="en-US" dirty="0" smtClean="0">
              <a:solidFill>
                <a:srgbClr val="FFFFCC"/>
              </a:solidFill>
              <a:latin typeface="+mj-lt"/>
              <a:cs typeface="Arial" pitchFamily="34" charset="0"/>
            </a:endParaRPr>
          </a:p>
          <a:p>
            <a:pPr marL="457200" lvl="1" indent="0" algn="just" eaLnBrk="0" fontAlgn="base" hangingPunct="0">
              <a:spcBef>
                <a:spcPct val="0"/>
              </a:spcBef>
              <a:spcAft>
                <a:spcPct val="0"/>
              </a:spcAft>
              <a:buFont typeface="Symbol" pitchFamily="18" charset="2"/>
              <a:buChar char=""/>
            </a:pPr>
            <a:r>
              <a:rPr lang="en-US" dirty="0" smtClean="0">
                <a:solidFill>
                  <a:srgbClr val="FFFFCC"/>
                </a:solidFill>
                <a:latin typeface="+mj-lt"/>
                <a:ea typeface="Times New Roman" pitchFamily="18" charset="0"/>
                <a:cs typeface="Arial" pitchFamily="34" charset="0"/>
              </a:rPr>
              <a:t> More than half of total fertility is realized by the time women reaches age 25.</a:t>
            </a:r>
          </a:p>
          <a:p>
            <a:pPr marL="457200" lvl="1" indent="0" algn="just" eaLnBrk="0" fontAlgn="base" hangingPunct="0">
              <a:spcBef>
                <a:spcPct val="0"/>
              </a:spcBef>
              <a:spcAft>
                <a:spcPct val="0"/>
              </a:spcAft>
              <a:buNone/>
            </a:pPr>
            <a:endParaRPr lang="en-US" dirty="0" smtClean="0">
              <a:solidFill>
                <a:srgbClr val="FFFFCC"/>
              </a:solidFill>
              <a:latin typeface="+mj-lt"/>
              <a:cs typeface="Arial" pitchFamily="34" charset="0"/>
            </a:endParaRPr>
          </a:p>
          <a:p>
            <a:pPr marL="457200" lvl="1" indent="0" algn="just" eaLnBrk="0" fontAlgn="base" hangingPunct="0">
              <a:spcBef>
                <a:spcPct val="0"/>
              </a:spcBef>
              <a:spcAft>
                <a:spcPct val="0"/>
              </a:spcAft>
              <a:buFont typeface="Symbol" pitchFamily="18" charset="2"/>
              <a:buChar char=""/>
            </a:pPr>
            <a:r>
              <a:rPr lang="en-US" dirty="0" smtClean="0">
                <a:solidFill>
                  <a:srgbClr val="FFFFCC"/>
                </a:solidFill>
                <a:latin typeface="+mj-lt"/>
                <a:ea typeface="Times New Roman" pitchFamily="18" charset="0"/>
                <a:cs typeface="Arial" pitchFamily="34" charset="0"/>
              </a:rPr>
              <a:t> In all the states except Goa, by the time women reach age 25, they already have on an average at least one child</a:t>
            </a:r>
            <a:r>
              <a:rPr lang="en-US" dirty="0" smtClean="0">
                <a:solidFill>
                  <a:srgbClr val="FFFFCC"/>
                </a:solidFill>
                <a:latin typeface="Book Antiqua" pitchFamily="18" charset="0"/>
                <a:ea typeface="Times New Roman" pitchFamily="18" charset="0"/>
                <a:cs typeface="Arial" pitchFamily="34" charset="0"/>
              </a:rPr>
              <a:t>.</a:t>
            </a:r>
            <a:endParaRPr lang="en-US" dirty="0" smtClean="0">
              <a:solidFill>
                <a:srgbClr val="FFFFCC"/>
              </a:solidFill>
              <a:latin typeface="Arial" pitchFamily="34" charset="0"/>
              <a:cs typeface="Arial" pitchFamily="34" charset="0"/>
            </a:endParaRPr>
          </a:p>
          <a:p>
            <a:pPr>
              <a:buNone/>
            </a:pPr>
            <a:endParaRPr lang="en-US" dirty="0" smtClean="0">
              <a:solidFill>
                <a:srgbClr val="FFFFCC"/>
              </a:solidFill>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dirty="0" smtClean="0">
                <a:solidFill>
                  <a:srgbClr val="FFFFCC"/>
                </a:solidFill>
              </a:rPr>
              <a:t>Trend in Contraceptive Prevalence Rate</a:t>
            </a: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a:p>
            <a:pPr>
              <a:buNone/>
            </a:pPr>
            <a:endParaRPr lang="en-US" dirty="0" smtClean="0">
              <a:solidFill>
                <a:srgbClr val="FFFFCC"/>
              </a:solidFill>
            </a:endParaRPr>
          </a:p>
        </p:txBody>
      </p:sp>
      <p:graphicFrame>
        <p:nvGraphicFramePr>
          <p:cNvPr id="6" name="Chart 5"/>
          <p:cNvGraphicFramePr/>
          <p:nvPr/>
        </p:nvGraphicFramePr>
        <p:xfrm>
          <a:off x="609600" y="1676400"/>
          <a:ext cx="81534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dirty="0" smtClean="0">
                <a:solidFill>
                  <a:srgbClr val="FFFFCC"/>
                </a:solidFill>
              </a:rPr>
              <a:t>Family Planning Method Choice of Youth</a:t>
            </a:r>
            <a:endParaRPr lang="en-US" dirty="0">
              <a:solidFill>
                <a:srgbClr val="FFFFCC"/>
              </a:solidFill>
            </a:endParaRP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a:buNone/>
            </a:pPr>
            <a:endParaRPr lang="en-US" dirty="0" smtClean="0">
              <a:solidFill>
                <a:srgbClr val="FFFFCC"/>
              </a:solidFill>
            </a:endParaRPr>
          </a:p>
          <a:p>
            <a:pPr marL="0" lvl="0" indent="0" algn="just" fontAlgn="base">
              <a:spcBef>
                <a:spcPct val="0"/>
              </a:spcBef>
              <a:spcAft>
                <a:spcPct val="0"/>
              </a:spcAft>
              <a:buFontTx/>
              <a:buChar char="•"/>
            </a:pPr>
            <a:r>
              <a:rPr lang="en-US" dirty="0" smtClean="0">
                <a:solidFill>
                  <a:srgbClr val="FFFFCC"/>
                </a:solidFill>
                <a:latin typeface="+mj-lt"/>
                <a:ea typeface="Times New Roman" pitchFamily="18" charset="0"/>
                <a:cs typeface="Arial" pitchFamily="34" charset="0"/>
              </a:rPr>
              <a:t> </a:t>
            </a:r>
            <a:r>
              <a:rPr lang="en-US" sz="3600" dirty="0" smtClean="0">
                <a:solidFill>
                  <a:srgbClr val="FFFFCC"/>
                </a:solidFill>
                <a:latin typeface="+mj-lt"/>
                <a:ea typeface="Times New Roman" pitchFamily="18" charset="0"/>
                <a:cs typeface="Arial" pitchFamily="34" charset="0"/>
              </a:rPr>
              <a:t>Among the teenagers, the methods most often used are rhythm (4%), condom (3%), and withdrawal and pill (2% each). </a:t>
            </a:r>
          </a:p>
          <a:p>
            <a:pPr marL="0" lvl="0" indent="0" algn="just" eaLnBrk="0" fontAlgn="base" hangingPunct="0">
              <a:spcBef>
                <a:spcPct val="0"/>
              </a:spcBef>
              <a:spcAft>
                <a:spcPct val="0"/>
              </a:spcAft>
              <a:buFontTx/>
              <a:buChar char="•"/>
            </a:pPr>
            <a:r>
              <a:rPr lang="en-US" sz="3600" dirty="0" smtClean="0">
                <a:solidFill>
                  <a:srgbClr val="FFFFCC"/>
                </a:solidFill>
                <a:latin typeface="+mj-lt"/>
                <a:ea typeface="Times New Roman" pitchFamily="18" charset="0"/>
                <a:cs typeface="Arial" pitchFamily="34" charset="0"/>
              </a:rPr>
              <a:t> One percent of teenagers have already undergone sterilization.</a:t>
            </a:r>
          </a:p>
          <a:p>
            <a:pPr marL="0" lvl="0" indent="0" algn="just" eaLnBrk="0" fontAlgn="base" hangingPunct="0">
              <a:spcBef>
                <a:spcPct val="0"/>
              </a:spcBef>
              <a:spcAft>
                <a:spcPct val="0"/>
              </a:spcAft>
              <a:buFontTx/>
              <a:buChar char="•"/>
            </a:pPr>
            <a:r>
              <a:rPr lang="en-US" sz="3600" dirty="0" smtClean="0">
                <a:solidFill>
                  <a:srgbClr val="FFFFCC"/>
                </a:solidFill>
                <a:latin typeface="+mj-lt"/>
                <a:ea typeface="Times New Roman" pitchFamily="18" charset="0"/>
                <a:cs typeface="Arial" pitchFamily="34" charset="0"/>
              </a:rPr>
              <a:t> Among the age group 20-24, female sterilization is the preferred method. 13% of women age 20-24 are sterilized. </a:t>
            </a:r>
          </a:p>
          <a:p>
            <a:pPr marL="0" lvl="0" indent="0" algn="just" eaLnBrk="0" fontAlgn="base" hangingPunct="0">
              <a:spcBef>
                <a:spcPct val="0"/>
              </a:spcBef>
              <a:spcAft>
                <a:spcPct val="0"/>
              </a:spcAft>
              <a:buFontTx/>
              <a:buChar char="•"/>
            </a:pPr>
            <a:r>
              <a:rPr lang="en-US" sz="3600" dirty="0" smtClean="0">
                <a:solidFill>
                  <a:srgbClr val="FFFFCC"/>
                </a:solidFill>
                <a:latin typeface="+mj-lt"/>
                <a:ea typeface="Times New Roman" pitchFamily="18" charset="0"/>
                <a:cs typeface="Arial" pitchFamily="34" charset="0"/>
              </a:rPr>
              <a:t> Among women age 20-24 also, 7 percent of women have chosen traditional methods, though condom (6%) and pill (4%) are also used by a sizeable proportion.</a:t>
            </a:r>
            <a:endParaRPr lang="en-US" sz="3600" dirty="0" smtClean="0">
              <a:solidFill>
                <a:srgbClr val="FFFFCC"/>
              </a:solidFill>
              <a:latin typeface="+mj-lt"/>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i="1" dirty="0" smtClean="0">
                <a:solidFill>
                  <a:srgbClr val="FFFFCC"/>
                </a:solidFill>
              </a:rPr>
              <a:t>Pattern of contraceptive use by youth reveals son preference</a:t>
            </a:r>
            <a:r>
              <a:rPr lang="en-US" dirty="0" smtClean="0">
                <a:solidFill>
                  <a:srgbClr val="FFFFCC"/>
                </a:solidFill>
              </a:rPr>
              <a:t/>
            </a:r>
            <a:br>
              <a:rPr lang="en-US" dirty="0" smtClean="0">
                <a:solidFill>
                  <a:srgbClr val="FFFFCC"/>
                </a:solidFill>
              </a:rPr>
            </a:br>
            <a:endParaRPr lang="en-US" dirty="0">
              <a:solidFill>
                <a:srgbClr val="FFFFCC"/>
              </a:solidFill>
            </a:endParaRP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i="1" dirty="0" smtClean="0">
                <a:solidFill>
                  <a:srgbClr val="FFFFCC"/>
                </a:solidFill>
              </a:rPr>
              <a:t>Youth in India has a large unmet need for family planning. </a:t>
            </a: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pPr lvl="0"/>
            <a:r>
              <a:rPr lang="en-US" sz="2800" dirty="0" smtClean="0">
                <a:solidFill>
                  <a:srgbClr val="FFFFCC"/>
                </a:solidFill>
              </a:rPr>
              <a:t>27% of teenage women and 21% of women age </a:t>
            </a:r>
          </a:p>
          <a:p>
            <a:pPr lvl="0">
              <a:buNone/>
            </a:pPr>
            <a:r>
              <a:rPr lang="en-US" sz="2800" dirty="0" smtClean="0">
                <a:solidFill>
                  <a:srgbClr val="FFFFCC"/>
                </a:solidFill>
              </a:rPr>
              <a:t>    20-24 have unmet need for family planning.</a:t>
            </a:r>
          </a:p>
          <a:p>
            <a:pPr lvl="0"/>
            <a:endParaRPr lang="en-US" sz="2800" dirty="0" smtClean="0">
              <a:solidFill>
                <a:srgbClr val="FFFFCC"/>
              </a:solidFill>
            </a:endParaRPr>
          </a:p>
          <a:p>
            <a:r>
              <a:rPr lang="en-US" sz="2800" dirty="0" smtClean="0">
                <a:solidFill>
                  <a:srgbClr val="FFFFCC"/>
                </a:solidFill>
              </a:rPr>
              <a:t>25% of teenage women and 15% of women age </a:t>
            </a:r>
          </a:p>
          <a:p>
            <a:r>
              <a:rPr lang="en-US" sz="2800" dirty="0" smtClean="0">
                <a:solidFill>
                  <a:srgbClr val="FFFFCC"/>
                </a:solidFill>
              </a:rPr>
              <a:t>20-24 have unmet need for spacing.</a:t>
            </a:r>
          </a:p>
          <a:p>
            <a:pPr lvl="0"/>
            <a:endParaRPr lang="en-US" sz="2800" dirty="0" smtClean="0">
              <a:solidFill>
                <a:srgbClr val="FFFFCC"/>
              </a:solidFill>
            </a:endParaRPr>
          </a:p>
          <a:p>
            <a:pPr lvl="0"/>
            <a:r>
              <a:rPr lang="en-US" sz="2800" dirty="0" smtClean="0">
                <a:solidFill>
                  <a:srgbClr val="FFFFCC"/>
                </a:solidFill>
              </a:rPr>
              <a:t>There has been is only a small decrease in the unmet need for family planning since NFHS-2.</a:t>
            </a:r>
          </a:p>
          <a:p>
            <a:endParaRPr lang="en-US" dirty="0" smtClean="0">
              <a:solidFill>
                <a:srgbClr val="FFFFCC"/>
              </a:solidFill>
            </a:endParaRPr>
          </a:p>
          <a:p>
            <a:pPr>
              <a:buNone/>
            </a:pPr>
            <a:endParaRPr lang="en-US" dirty="0" smtClean="0">
              <a:solidFill>
                <a:srgbClr val="FFFFCC"/>
              </a:solidFill>
              <a:latin typeface="+mj-lt"/>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US" dirty="0" smtClean="0">
                <a:solidFill>
                  <a:srgbClr val="FFFFCC"/>
                </a:solidFill>
              </a:rPr>
              <a:t>National Youth Policy-2003</a:t>
            </a:r>
            <a:endParaRPr lang="en-US" dirty="0">
              <a:solidFill>
                <a:srgbClr val="FFFFCC"/>
              </a:solidFill>
            </a:endParaRPr>
          </a:p>
        </p:txBody>
      </p:sp>
      <p:sp>
        <p:nvSpPr>
          <p:cNvPr id="3" name="Content Placeholder 2"/>
          <p:cNvSpPr>
            <a:spLocks noGrp="1"/>
          </p:cNvSpPr>
          <p:nvPr>
            <p:ph idx="1"/>
          </p:nvPr>
        </p:nvSpPr>
        <p:spPr>
          <a:xfrm>
            <a:off x="304800" y="1447800"/>
            <a:ext cx="8382000" cy="4678363"/>
          </a:xfrm>
        </p:spPr>
        <p:txBody>
          <a:bodyPr>
            <a:normAutofit/>
          </a:bodyPr>
          <a:lstStyle/>
          <a:p>
            <a:pPr lvl="1" indent="0" algn="just">
              <a:buNone/>
            </a:pPr>
            <a:r>
              <a:rPr lang="en-US" dirty="0" smtClean="0">
                <a:solidFill>
                  <a:srgbClr val="FFFFCC"/>
                </a:solidFill>
              </a:rPr>
              <a:t>The commitment of the entire nation to the composite and all round development of the young sons and daughters of India and seeks to establish an All-India perspective to fulfill their legitimate aspirations so that they are all strong of heart and strong of body and mind in successfully accomplishing the challenging task of national reconstruction and social changes that lie ahead.</a:t>
            </a:r>
            <a:endParaRPr lang="en-US" dirty="0">
              <a:solidFill>
                <a:srgbClr val="FFFFCC"/>
              </a:solidFill>
            </a:endParaRPr>
          </a:p>
        </p:txBody>
      </p:sp>
      <p:sp>
        <p:nvSpPr>
          <p:cNvPr id="4" name="Rectangle 3"/>
          <p:cNvSpPr/>
          <p:nvPr/>
        </p:nvSpPr>
        <p:spPr>
          <a:xfrm>
            <a:off x="7696200" y="64008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i="1" dirty="0" smtClean="0">
                <a:solidFill>
                  <a:srgbClr val="FFFFCC"/>
                </a:solidFill>
              </a:rPr>
              <a:t>Early marriage leads to early initiation of sexual activity among women</a:t>
            </a: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endParaRPr lang="en-US" dirty="0" smtClean="0">
              <a:solidFill>
                <a:srgbClr val="FFFFCC"/>
              </a:solidFill>
            </a:endParaRPr>
          </a:p>
          <a:p>
            <a:pPr lvl="0"/>
            <a:r>
              <a:rPr lang="en-US" dirty="0" smtClean="0">
                <a:solidFill>
                  <a:srgbClr val="FFFFCC"/>
                </a:solidFill>
              </a:rPr>
              <a:t>51% of women and 27% of men age 15-24 have ever had sexual intercourse.</a:t>
            </a:r>
          </a:p>
          <a:p>
            <a:pPr lvl="0"/>
            <a:r>
              <a:rPr lang="en-US" dirty="0" smtClean="0">
                <a:solidFill>
                  <a:srgbClr val="FFFFCC"/>
                </a:solidFill>
              </a:rPr>
              <a:t>One in every 10 women and 2% of men had sexual intercourse before age 15 years.</a:t>
            </a:r>
          </a:p>
          <a:p>
            <a:r>
              <a:rPr lang="en-US" dirty="0" smtClean="0">
                <a:solidFill>
                  <a:srgbClr val="FFFFCC"/>
                </a:solidFill>
              </a:rPr>
              <a:t>Among never married youth, 12% of men and less than 1% of women report ever having had sexual intercourse.</a:t>
            </a:r>
          </a:p>
          <a:p>
            <a:pPr>
              <a:buNone/>
            </a:pPr>
            <a:endParaRPr lang="en-US" dirty="0" smtClean="0">
              <a:solidFill>
                <a:srgbClr val="FFFFCC"/>
              </a:solidFill>
              <a:latin typeface="+mj-lt"/>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4000" i="1" dirty="0" smtClean="0">
                <a:solidFill>
                  <a:srgbClr val="FFFFCC"/>
                </a:solidFill>
              </a:rPr>
              <a:t>There is evidence of higher-risk sex among male youth unprotected by condom use.</a:t>
            </a: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228600" y="1600200"/>
            <a:ext cx="8763000" cy="4525963"/>
          </a:xfrm>
        </p:spPr>
        <p:txBody>
          <a:bodyPr>
            <a:normAutofit fontScale="85000" lnSpcReduction="10000"/>
          </a:bodyPr>
          <a:lstStyle/>
          <a:p>
            <a:pPr lvl="0" algn="just"/>
            <a:r>
              <a:rPr lang="en-US" sz="3300" dirty="0" smtClean="0">
                <a:solidFill>
                  <a:srgbClr val="FFFFCC"/>
                </a:solidFill>
              </a:rPr>
              <a:t>Among youth who have ever had sexual inter-course, men on average have had </a:t>
            </a:r>
            <a:r>
              <a:rPr lang="en-US" sz="3300" u="sng" dirty="0" smtClean="0">
                <a:solidFill>
                  <a:srgbClr val="FFFFCC"/>
                </a:solidFill>
              </a:rPr>
              <a:t>1.8</a:t>
            </a:r>
            <a:r>
              <a:rPr lang="en-US" sz="3300" dirty="0" smtClean="0">
                <a:solidFill>
                  <a:srgbClr val="FFFFCC"/>
                </a:solidFill>
              </a:rPr>
              <a:t> partners, and women have had slightly more than one partner. </a:t>
            </a:r>
          </a:p>
          <a:p>
            <a:pPr lvl="0" algn="just"/>
            <a:r>
              <a:rPr lang="en-US" sz="3300" dirty="0" smtClean="0">
                <a:solidFill>
                  <a:srgbClr val="FFFFCC"/>
                </a:solidFill>
              </a:rPr>
              <a:t>Among the </a:t>
            </a:r>
            <a:r>
              <a:rPr lang="en-US" sz="3300" u="sng" dirty="0" smtClean="0">
                <a:solidFill>
                  <a:srgbClr val="FFFFCC"/>
                </a:solidFill>
              </a:rPr>
              <a:t>22%</a:t>
            </a:r>
            <a:r>
              <a:rPr lang="en-US" sz="3300" dirty="0" smtClean="0">
                <a:solidFill>
                  <a:srgbClr val="FFFFCC"/>
                </a:solidFill>
              </a:rPr>
              <a:t> of men who had sexual intercourse in the 12 months prior to the survey, a little more than one-quarter had higher-risk intercourse, i.e., they had intercourse with a partner who was neither a spouse nor lived with them. </a:t>
            </a:r>
          </a:p>
          <a:p>
            <a:pPr lvl="0" algn="just"/>
            <a:r>
              <a:rPr lang="en-US" sz="3300" dirty="0" smtClean="0">
                <a:solidFill>
                  <a:srgbClr val="FFFFCC"/>
                </a:solidFill>
              </a:rPr>
              <a:t>Among men who had higher-risk sexual intercourse, a little more than one-third used a condom at last higher-risk intercourse</a:t>
            </a:r>
            <a:r>
              <a:rPr lang="en-US" dirty="0" smtClean="0">
                <a:solidFill>
                  <a:srgbClr val="FFFFCC"/>
                </a:solidFill>
              </a:rPr>
              <a:t>. </a:t>
            </a:r>
          </a:p>
          <a:p>
            <a:pPr>
              <a:buNone/>
            </a:pPr>
            <a:endParaRPr lang="en-US" dirty="0" smtClean="0">
              <a:solidFill>
                <a:srgbClr val="FFFFCC"/>
              </a:solidFill>
              <a:latin typeface="+mj-lt"/>
            </a:endParaRPr>
          </a:p>
        </p:txBody>
      </p:sp>
      <p:sp>
        <p:nvSpPr>
          <p:cNvPr id="4" name="Rectangle 3"/>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T</a:t>
            </a:r>
            <a:br>
              <a:rPr lang="en-US" sz="3600" b="1" i="1" dirty="0" smtClean="0"/>
            </a:br>
            <a:r>
              <a:rPr lang="en-US" sz="4000" i="1" dirty="0" smtClean="0">
                <a:solidFill>
                  <a:srgbClr val="FFFFCC"/>
                </a:solidFill>
              </a:rPr>
              <a:t>Tobacco use and alcohol consumption are matters of concern.</a:t>
            </a:r>
            <a:r>
              <a:rPr lang="en-US" sz="3600" dirty="0" smtClean="0">
                <a:solidFill>
                  <a:srgbClr val="FFFFCC"/>
                </a:solidFill>
              </a:rPr>
              <a:t/>
            </a:r>
            <a:br>
              <a:rPr lang="en-US" sz="3600" dirty="0" smtClean="0">
                <a:solidFill>
                  <a:srgbClr val="FFFFCC"/>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304800" y="1447800"/>
            <a:ext cx="8610600" cy="5105400"/>
          </a:xfrm>
        </p:spPr>
        <p:txBody>
          <a:bodyPr>
            <a:normAutofit fontScale="40000" lnSpcReduction="20000"/>
          </a:bodyPr>
          <a:lstStyle/>
          <a:p>
            <a:endParaRPr lang="en-US" dirty="0" smtClean="0">
              <a:solidFill>
                <a:srgbClr val="FFFFCC"/>
              </a:solidFill>
            </a:endParaRPr>
          </a:p>
          <a:p>
            <a:pPr lvl="0" algn="just"/>
            <a:r>
              <a:rPr lang="en-US" sz="7000" dirty="0" smtClean="0">
                <a:solidFill>
                  <a:schemeClr val="bg1"/>
                </a:solidFill>
              </a:rPr>
              <a:t>40% of men use tobacco in some form, including  19% who smoke cigarettes/</a:t>
            </a:r>
            <a:r>
              <a:rPr lang="en-US" sz="7000" i="1" dirty="0" err="1" smtClean="0">
                <a:solidFill>
                  <a:schemeClr val="bg1"/>
                </a:solidFill>
              </a:rPr>
              <a:t>bidis</a:t>
            </a:r>
            <a:r>
              <a:rPr lang="en-US" sz="7000" dirty="0" smtClean="0">
                <a:solidFill>
                  <a:schemeClr val="bg1"/>
                </a:solidFill>
              </a:rPr>
              <a:t> and 30 percent who consume </a:t>
            </a:r>
            <a:r>
              <a:rPr lang="en-US" sz="7000" i="1" dirty="0" err="1" smtClean="0">
                <a:solidFill>
                  <a:schemeClr val="bg1"/>
                </a:solidFill>
              </a:rPr>
              <a:t>paan</a:t>
            </a:r>
            <a:r>
              <a:rPr lang="en-US" sz="7000" i="1" dirty="0" smtClean="0">
                <a:solidFill>
                  <a:schemeClr val="bg1"/>
                </a:solidFill>
              </a:rPr>
              <a:t> </a:t>
            </a:r>
            <a:r>
              <a:rPr lang="en-US" sz="7000" i="1" dirty="0" err="1" smtClean="0">
                <a:solidFill>
                  <a:schemeClr val="bg1"/>
                </a:solidFill>
              </a:rPr>
              <a:t>masala</a:t>
            </a:r>
            <a:r>
              <a:rPr lang="en-US" sz="7000" i="1" dirty="0" smtClean="0">
                <a:solidFill>
                  <a:schemeClr val="bg1"/>
                </a:solidFill>
              </a:rPr>
              <a:t>, </a:t>
            </a:r>
            <a:r>
              <a:rPr lang="en-US" sz="7000" i="1" dirty="0" err="1" smtClean="0">
                <a:solidFill>
                  <a:schemeClr val="bg1"/>
                </a:solidFill>
              </a:rPr>
              <a:t>gutkha</a:t>
            </a:r>
            <a:r>
              <a:rPr lang="en-US" sz="7000" i="1" dirty="0" smtClean="0">
                <a:solidFill>
                  <a:schemeClr val="bg1"/>
                </a:solidFill>
              </a:rPr>
              <a:t>,</a:t>
            </a:r>
            <a:r>
              <a:rPr lang="en-US" sz="7000" dirty="0" smtClean="0">
                <a:solidFill>
                  <a:schemeClr val="bg1"/>
                </a:solidFill>
              </a:rPr>
              <a:t> or other tobacco products. </a:t>
            </a:r>
          </a:p>
          <a:p>
            <a:pPr lvl="0" algn="just"/>
            <a:r>
              <a:rPr lang="en-US" sz="7000" dirty="0" smtClean="0">
                <a:solidFill>
                  <a:schemeClr val="bg1"/>
                </a:solidFill>
              </a:rPr>
              <a:t>5% of female youth report tobacco use, mainly in the form of chewing tobacco. </a:t>
            </a:r>
          </a:p>
          <a:p>
            <a:pPr algn="just"/>
            <a:r>
              <a:rPr lang="en-US" sz="7000" dirty="0" smtClean="0">
                <a:solidFill>
                  <a:schemeClr val="bg1"/>
                </a:solidFill>
              </a:rPr>
              <a:t>One-fifth of young men and 1 percent of young</a:t>
            </a:r>
          </a:p>
          <a:p>
            <a:pPr lvl="0" algn="just"/>
            <a:r>
              <a:rPr lang="en-US" sz="7000" dirty="0" smtClean="0">
                <a:solidFill>
                  <a:schemeClr val="bg1"/>
                </a:solidFill>
              </a:rPr>
              <a:t>women age 15-24 consume alcohol. </a:t>
            </a:r>
          </a:p>
          <a:p>
            <a:pPr lvl="0" algn="just"/>
            <a:r>
              <a:rPr lang="en-US" sz="7000" dirty="0" smtClean="0">
                <a:solidFill>
                  <a:schemeClr val="bg1"/>
                </a:solidFill>
              </a:rPr>
              <a:t>Tobacco and alcohol consumption begin early: Even among men who are only 15 years of age, 16 percent use some form of tobacco and 6 percent consume alcohol. </a:t>
            </a:r>
            <a:endParaRPr lang="en-US" sz="7000" dirty="0" smtClean="0">
              <a:solidFill>
                <a:schemeClr val="bg1"/>
              </a:solidFill>
              <a:latin typeface="+mj-lt"/>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T</a:t>
            </a:r>
            <a:br>
              <a:rPr lang="en-US" sz="3600" b="1" i="1" dirty="0" smtClean="0"/>
            </a:br>
            <a:r>
              <a:rPr lang="en-US" sz="4000" i="1" dirty="0" smtClean="0">
                <a:solidFill>
                  <a:srgbClr val="FFFFCC"/>
                </a:solidFill>
              </a:rPr>
              <a:t>Tobacco use and alcohol consumption among men begin early</a:t>
            </a:r>
            <a:r>
              <a:rPr lang="en-US" sz="3600" dirty="0" smtClean="0">
                <a:solidFill>
                  <a:srgbClr val="FFFFCC"/>
                </a:solidFill>
              </a:rPr>
              <a:t/>
            </a:r>
            <a:br>
              <a:rPr lang="en-US" sz="3600" dirty="0" smtClean="0">
                <a:solidFill>
                  <a:srgbClr val="FFFFCC"/>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304800" y="1447800"/>
            <a:ext cx="8610600" cy="5105400"/>
          </a:xfrm>
        </p:spPr>
        <p:txBody>
          <a:bodyPr>
            <a:normAutofit/>
          </a:bodyPr>
          <a:lstStyle/>
          <a:p>
            <a:endParaRPr lang="en-US" dirty="0" smtClean="0">
              <a:solidFill>
                <a:srgbClr val="FFFFCC"/>
              </a:solidFill>
            </a:endParaRPr>
          </a:p>
          <a:p>
            <a:pPr lvl="0" algn="just">
              <a:buNone/>
            </a:pPr>
            <a:r>
              <a:rPr lang="en-US" sz="7000" dirty="0" smtClean="0">
                <a:solidFill>
                  <a:schemeClr val="bg1"/>
                </a:solidFill>
              </a:rPr>
              <a:t> </a:t>
            </a:r>
            <a:endParaRPr lang="en-US" sz="7000" dirty="0" smtClean="0">
              <a:solidFill>
                <a:schemeClr val="bg1"/>
              </a:solidFill>
              <a:latin typeface="+mj-lt"/>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5" name="Chart 4"/>
          <p:cNvGraphicFramePr/>
          <p:nvPr/>
        </p:nvGraphicFramePr>
        <p:xfrm>
          <a:off x="914400" y="1524000"/>
          <a:ext cx="71628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fontScale="90000"/>
          </a:bodyPr>
          <a:lstStyle/>
          <a:p>
            <a:r>
              <a:rPr lang="en-GB" dirty="0" smtClean="0">
                <a:solidFill>
                  <a:srgbClr val="FFFFCC"/>
                </a:solidFill>
              </a:rPr>
              <a:t/>
            </a:r>
            <a:br>
              <a:rPr lang="en-GB" dirty="0" smtClean="0">
                <a:solidFill>
                  <a:srgbClr val="FFFFCC"/>
                </a:solidFill>
              </a:rPr>
            </a:br>
            <a:r>
              <a:rPr lang="en-GB" dirty="0" smtClean="0">
                <a:solidFill>
                  <a:srgbClr val="FFFFCC"/>
                </a:solidFill>
              </a:rPr>
              <a:t/>
            </a:r>
            <a:br>
              <a:rPr lang="en-GB" dirty="0" smtClean="0">
                <a:solidFill>
                  <a:srgbClr val="FFFFCC"/>
                </a:solidFill>
              </a:rPr>
            </a:br>
            <a:r>
              <a:rPr lang="en-GB" dirty="0" smtClean="0">
                <a:solidFill>
                  <a:srgbClr val="FFFFCC"/>
                </a:solidFill>
              </a:rPr>
              <a:t>Health and Nutritional Profile of Youth</a:t>
            </a:r>
            <a:r>
              <a:rPr lang="en-US" dirty="0" smtClean="0">
                <a:solidFill>
                  <a:srgbClr val="FFFFCC"/>
                </a:solidFill>
              </a:rPr>
              <a:t/>
            </a:r>
            <a:br>
              <a:rPr lang="en-US" dirty="0" smtClean="0">
                <a:solidFill>
                  <a:srgbClr val="FFFFCC"/>
                </a:solidFill>
              </a:rPr>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p:txBody>
          <a:bodyPr>
            <a:normAutofit/>
          </a:bodyPr>
          <a:lstStyle/>
          <a:p>
            <a:pPr>
              <a:buNone/>
            </a:pPr>
            <a:endParaRPr lang="en-US" dirty="0" smtClean="0">
              <a:solidFill>
                <a:srgbClr val="FFFFCC"/>
              </a:solidFill>
            </a:endParaRPr>
          </a:p>
        </p:txBody>
      </p:sp>
      <p:sp>
        <p:nvSpPr>
          <p:cNvPr id="4" name="Rectangle 3"/>
          <p:cNvSpPr/>
          <p:nvPr/>
        </p:nvSpPr>
        <p:spPr>
          <a:xfrm>
            <a:off x="381000" y="1828800"/>
            <a:ext cx="8763000" cy="4462760"/>
          </a:xfrm>
          <a:prstGeom prst="rect">
            <a:avLst/>
          </a:prstGeom>
        </p:spPr>
        <p:txBody>
          <a:bodyPr wrap="square">
            <a:spAutoFit/>
          </a:bodyPr>
          <a:lstStyle/>
          <a:p>
            <a:pPr>
              <a:lnSpc>
                <a:spcPct val="150000"/>
              </a:lnSpc>
              <a:buFont typeface="Arial" pitchFamily="34" charset="0"/>
              <a:buChar char="•"/>
            </a:pPr>
            <a:r>
              <a:rPr lang="en-GB" sz="3200" dirty="0" smtClean="0">
                <a:solidFill>
                  <a:srgbClr val="FFFFCC"/>
                </a:solidFill>
              </a:rPr>
              <a:t>   Prevalence of sexually transmitted infections</a:t>
            </a:r>
          </a:p>
          <a:p>
            <a:pPr>
              <a:lnSpc>
                <a:spcPct val="150000"/>
              </a:lnSpc>
              <a:buFont typeface="Arial" pitchFamily="34" charset="0"/>
              <a:buChar char="•"/>
            </a:pPr>
            <a:r>
              <a:rPr lang="en-GB" sz="3200" dirty="0" smtClean="0">
                <a:solidFill>
                  <a:srgbClr val="FFFFCC"/>
                </a:solidFill>
              </a:rPr>
              <a:t>   Prevalence of HIV</a:t>
            </a:r>
          </a:p>
          <a:p>
            <a:pPr>
              <a:lnSpc>
                <a:spcPct val="150000"/>
              </a:lnSpc>
              <a:buFont typeface="Arial" pitchFamily="34" charset="0"/>
              <a:buChar char="•"/>
            </a:pPr>
            <a:r>
              <a:rPr lang="en-GB" sz="3200" dirty="0" smtClean="0">
                <a:solidFill>
                  <a:srgbClr val="FFFFCC"/>
                </a:solidFill>
              </a:rPr>
              <a:t>   Nutritional status</a:t>
            </a:r>
          </a:p>
          <a:p>
            <a:pPr>
              <a:lnSpc>
                <a:spcPct val="150000"/>
              </a:lnSpc>
              <a:buFont typeface="Arial" pitchFamily="34" charset="0"/>
              <a:buChar char="•"/>
            </a:pPr>
            <a:r>
              <a:rPr lang="en-GB" sz="3200" dirty="0" smtClean="0">
                <a:solidFill>
                  <a:srgbClr val="FFFFCC"/>
                </a:solidFill>
              </a:rPr>
              <a:t>    Anaemia</a:t>
            </a:r>
          </a:p>
          <a:p>
            <a:pPr>
              <a:lnSpc>
                <a:spcPct val="150000"/>
              </a:lnSpc>
              <a:buFont typeface="Arial" pitchFamily="34" charset="0"/>
              <a:buChar char="•"/>
            </a:pPr>
            <a:r>
              <a:rPr lang="en-GB" sz="3200" dirty="0" smtClean="0">
                <a:solidFill>
                  <a:srgbClr val="FFFFCC"/>
                </a:solidFill>
              </a:rPr>
              <a:t>    Domestic violence</a:t>
            </a:r>
          </a:p>
          <a:p>
            <a:endParaRPr lang="en-US" sz="4400" dirty="0"/>
          </a:p>
        </p:txBody>
      </p:sp>
      <p:sp>
        <p:nvSpPr>
          <p:cNvPr id="5" name="Rectangle 4"/>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a:bodyPr>
          <a:lstStyle/>
          <a:p>
            <a:pPr lvl="0"/>
            <a:r>
              <a:rPr lang="en-US" sz="3600" dirty="0" smtClean="0">
                <a:solidFill>
                  <a:schemeClr val="bg2"/>
                </a:solidFill>
              </a:rPr>
              <a:t>Prevalence of Sexually Transmitted Infections (STIs) and STI Symptoms</a:t>
            </a:r>
            <a:endParaRPr lang="en-US" sz="3600" dirty="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7" name="Content Placeholder 6"/>
          <p:cNvGraphicFramePr>
            <a:graphicFrameLocks noGrp="1"/>
          </p:cNvGraphicFramePr>
          <p:nvPr>
            <p:ph idx="1"/>
          </p:nvPr>
        </p:nvGraphicFramePr>
        <p:xfrm>
          <a:off x="457200" y="2590800"/>
          <a:ext cx="8229600" cy="36877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04800" y="1752600"/>
            <a:ext cx="7772400" cy="646331"/>
          </a:xfrm>
          <a:prstGeom prst="rect">
            <a:avLst/>
          </a:prstGeom>
          <a:noFill/>
        </p:spPr>
        <p:txBody>
          <a:bodyPr wrap="square" rtlCol="0">
            <a:spAutoFit/>
          </a:bodyPr>
          <a:lstStyle/>
          <a:p>
            <a:r>
              <a:rPr lang="en-US" b="1" dirty="0" smtClean="0">
                <a:solidFill>
                  <a:schemeClr val="bg2"/>
                </a:solidFill>
              </a:rPr>
              <a:t>Percentage of women and men  who  ever had sexual intercourse  reporting having an STI and/or symptoms of STI in the past 12 months </a:t>
            </a:r>
            <a:endParaRPr lang="en-US" b="1" dirty="0">
              <a:solidFill>
                <a:schemeClr val="bg2"/>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a:bodyPr>
          <a:lstStyle/>
          <a:p>
            <a:pPr lvl="0"/>
            <a:r>
              <a:rPr lang="en-US" sz="3600" i="1" dirty="0" smtClean="0">
                <a:solidFill>
                  <a:schemeClr val="bg2"/>
                </a:solidFill>
              </a:rPr>
              <a:t>Prevalence of STIs and STI symptoms is higher among never married men.</a:t>
            </a:r>
            <a:endParaRPr lang="en-US" sz="3600" i="1" dirty="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a:bodyPr>
          <a:lstStyle/>
          <a:p>
            <a:pPr lvl="0"/>
            <a:r>
              <a:rPr lang="en-US" sz="3600" dirty="0" smtClean="0">
                <a:solidFill>
                  <a:srgbClr val="FFFFCC"/>
                </a:solidFill>
              </a:rPr>
              <a:t>HIV Prevalence Among Youth</a:t>
            </a:r>
            <a:endParaRPr lang="en-US" sz="3600" dirty="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6" name="Content Placeholder 5"/>
          <p:cNvGraphicFramePr>
            <a:graphicFrameLocks noGrp="1"/>
          </p:cNvGraphicFramePr>
          <p:nvPr>
            <p:ph idx="1"/>
          </p:nvPr>
        </p:nvGraphicFramePr>
        <p:xfrm>
          <a:off x="1447801" y="1905001"/>
          <a:ext cx="5943599" cy="4206240"/>
        </p:xfrm>
        <a:graphic>
          <a:graphicData uri="http://schemas.openxmlformats.org/drawingml/2006/table">
            <a:tbl>
              <a:tblPr firstRow="1" bandRow="1">
                <a:tableStyleId>{3C2FFA5D-87B4-456A-9821-1D502468CF0F}</a:tableStyleId>
              </a:tblPr>
              <a:tblGrid>
                <a:gridCol w="1999716"/>
                <a:gridCol w="1353083"/>
                <a:gridCol w="1257656"/>
                <a:gridCol w="1333144"/>
              </a:tblGrid>
              <a:tr h="468086">
                <a:tc>
                  <a:txBody>
                    <a:bodyPr/>
                    <a:lstStyle/>
                    <a:p>
                      <a:endParaRPr lang="en-US" dirty="0"/>
                    </a:p>
                  </a:txBody>
                  <a:tcPr/>
                </a:tc>
                <a:tc>
                  <a:txBody>
                    <a:bodyPr/>
                    <a:lstStyle/>
                    <a:p>
                      <a:r>
                        <a:rPr lang="en-US" sz="2800" dirty="0" smtClean="0"/>
                        <a:t>Women</a:t>
                      </a:r>
                      <a:endParaRPr lang="en-US" sz="2800" dirty="0"/>
                    </a:p>
                  </a:txBody>
                  <a:tcPr/>
                </a:tc>
                <a:tc>
                  <a:txBody>
                    <a:bodyPr/>
                    <a:lstStyle/>
                    <a:p>
                      <a:pPr algn="ctr"/>
                      <a:r>
                        <a:rPr lang="en-US" sz="2800" dirty="0" smtClean="0"/>
                        <a:t>Men</a:t>
                      </a:r>
                      <a:endParaRPr lang="en-US" sz="2800" dirty="0"/>
                    </a:p>
                  </a:txBody>
                  <a:tcPr/>
                </a:tc>
                <a:tc>
                  <a:txBody>
                    <a:bodyPr/>
                    <a:lstStyle/>
                    <a:p>
                      <a:pPr algn="ctr"/>
                      <a:r>
                        <a:rPr lang="en-US" sz="2800" dirty="0" smtClean="0"/>
                        <a:t>Total</a:t>
                      </a:r>
                      <a:endParaRPr lang="en-US" sz="2800" dirty="0"/>
                    </a:p>
                  </a:txBody>
                  <a:tcPr/>
                </a:tc>
              </a:tr>
              <a:tr h="468086">
                <a:tc>
                  <a:txBody>
                    <a:bodyPr/>
                    <a:lstStyle/>
                    <a:p>
                      <a:r>
                        <a:rPr lang="en-US" sz="2800" b="1" dirty="0" smtClean="0"/>
                        <a:t>Age</a:t>
                      </a:r>
                      <a:endParaRPr lang="en-US" sz="2800" b="1" dirty="0"/>
                    </a:p>
                  </a:txBody>
                  <a:tcPr/>
                </a:tc>
                <a:tc gridSpan="3">
                  <a:txBody>
                    <a:bodyPr/>
                    <a:lstStyle/>
                    <a:p>
                      <a:pPr algn="ctr"/>
                      <a:r>
                        <a:rPr lang="en-US" sz="2800" b="1" dirty="0" smtClean="0"/>
                        <a:t>%</a:t>
                      </a:r>
                      <a:endParaRPr lang="en-US" sz="2800" b="1" dirty="0"/>
                    </a:p>
                  </a:txBody>
                  <a:tcPr/>
                </a:tc>
                <a:tc hMerge="1">
                  <a:txBody>
                    <a:bodyPr/>
                    <a:lstStyle/>
                    <a:p>
                      <a:endParaRPr lang="en-US" sz="2800" b="1" dirty="0"/>
                    </a:p>
                  </a:txBody>
                  <a:tcPr/>
                </a:tc>
                <a:tc hMerge="1">
                  <a:txBody>
                    <a:bodyPr/>
                    <a:lstStyle/>
                    <a:p>
                      <a:endParaRPr lang="en-US" sz="2800" b="1" dirty="0"/>
                    </a:p>
                  </a:txBody>
                  <a:tcPr/>
                </a:tc>
              </a:tr>
              <a:tr h="468086">
                <a:tc>
                  <a:txBody>
                    <a:bodyPr/>
                    <a:lstStyle/>
                    <a:p>
                      <a:pPr algn="r"/>
                      <a:r>
                        <a:rPr lang="en-US" sz="2800" b="1" dirty="0" smtClean="0"/>
                        <a:t>15-19</a:t>
                      </a:r>
                      <a:endParaRPr lang="en-US" sz="2800" b="1" dirty="0"/>
                    </a:p>
                  </a:txBody>
                  <a:tcPr/>
                </a:tc>
                <a:tc>
                  <a:txBody>
                    <a:bodyPr/>
                    <a:lstStyle/>
                    <a:p>
                      <a:pPr algn="ctr"/>
                      <a:r>
                        <a:rPr lang="en-US" sz="2800" b="1" dirty="0" smtClean="0"/>
                        <a:t>0.07</a:t>
                      </a:r>
                      <a:endParaRPr lang="en-US" sz="2800" b="1" dirty="0"/>
                    </a:p>
                  </a:txBody>
                  <a:tcPr/>
                </a:tc>
                <a:tc>
                  <a:txBody>
                    <a:bodyPr/>
                    <a:lstStyle/>
                    <a:p>
                      <a:pPr algn="ctr"/>
                      <a:r>
                        <a:rPr lang="en-US" sz="2800" b="1" dirty="0" smtClean="0"/>
                        <a:t>0.01</a:t>
                      </a:r>
                      <a:endParaRPr lang="en-US" sz="2800" b="1" dirty="0"/>
                    </a:p>
                  </a:txBody>
                  <a:tcPr/>
                </a:tc>
                <a:tc>
                  <a:txBody>
                    <a:bodyPr/>
                    <a:lstStyle/>
                    <a:p>
                      <a:pPr algn="ctr"/>
                      <a:r>
                        <a:rPr lang="en-US" sz="2800" b="1" dirty="0" smtClean="0"/>
                        <a:t>0.04</a:t>
                      </a:r>
                      <a:endParaRPr lang="en-US" sz="2800" b="1" dirty="0"/>
                    </a:p>
                  </a:txBody>
                  <a:tcPr/>
                </a:tc>
              </a:tr>
              <a:tr h="468086">
                <a:tc>
                  <a:txBody>
                    <a:bodyPr/>
                    <a:lstStyle/>
                    <a:p>
                      <a:pPr algn="r"/>
                      <a:r>
                        <a:rPr lang="en-US" sz="2800" b="1" dirty="0" smtClean="0"/>
                        <a:t>20-24</a:t>
                      </a:r>
                      <a:endParaRPr lang="en-US" sz="2800" b="1" dirty="0"/>
                    </a:p>
                  </a:txBody>
                  <a:tcPr/>
                </a:tc>
                <a:tc>
                  <a:txBody>
                    <a:bodyPr/>
                    <a:lstStyle/>
                    <a:p>
                      <a:pPr algn="ctr"/>
                      <a:r>
                        <a:rPr lang="en-US" sz="2800" b="1" dirty="0" smtClean="0"/>
                        <a:t>0.17</a:t>
                      </a:r>
                      <a:endParaRPr lang="en-US" sz="2800" b="1" dirty="0"/>
                    </a:p>
                  </a:txBody>
                  <a:tcPr/>
                </a:tc>
                <a:tc>
                  <a:txBody>
                    <a:bodyPr/>
                    <a:lstStyle/>
                    <a:p>
                      <a:pPr algn="ctr"/>
                      <a:r>
                        <a:rPr lang="en-US" sz="2800" b="1" dirty="0" smtClean="0"/>
                        <a:t>0.19</a:t>
                      </a:r>
                      <a:endParaRPr lang="en-US" sz="2800" b="1" dirty="0"/>
                    </a:p>
                  </a:txBody>
                  <a:tcPr/>
                </a:tc>
                <a:tc>
                  <a:txBody>
                    <a:bodyPr/>
                    <a:lstStyle/>
                    <a:p>
                      <a:pPr algn="ctr"/>
                      <a:r>
                        <a:rPr lang="en-US" sz="2800" b="1" dirty="0" smtClean="0"/>
                        <a:t>0.18</a:t>
                      </a:r>
                      <a:endParaRPr lang="en-US" sz="2800" b="1" dirty="0"/>
                    </a:p>
                  </a:txBody>
                  <a:tcPr/>
                </a:tc>
              </a:tr>
              <a:tr h="468086">
                <a:tc>
                  <a:txBody>
                    <a:bodyPr/>
                    <a:lstStyle/>
                    <a:p>
                      <a:r>
                        <a:rPr lang="en-US" sz="2800" b="1" dirty="0" smtClean="0"/>
                        <a:t>Residence</a:t>
                      </a:r>
                      <a:endParaRPr lang="en-US" sz="2800" b="1" dirty="0"/>
                    </a:p>
                  </a:txBody>
                  <a:tcPr/>
                </a:tc>
                <a:tc>
                  <a:txBody>
                    <a:bodyPr/>
                    <a:lstStyle/>
                    <a:p>
                      <a:pPr algn="ctr"/>
                      <a:endParaRPr lang="en-US" sz="2800" b="1" dirty="0"/>
                    </a:p>
                  </a:txBody>
                  <a:tcPr/>
                </a:tc>
                <a:tc>
                  <a:txBody>
                    <a:bodyPr/>
                    <a:lstStyle/>
                    <a:p>
                      <a:pPr algn="ctr"/>
                      <a:endParaRPr lang="en-US" sz="2800" b="1" dirty="0"/>
                    </a:p>
                  </a:txBody>
                  <a:tcPr/>
                </a:tc>
                <a:tc>
                  <a:txBody>
                    <a:bodyPr/>
                    <a:lstStyle/>
                    <a:p>
                      <a:pPr algn="ctr"/>
                      <a:endParaRPr lang="en-US" sz="2800" b="1" dirty="0"/>
                    </a:p>
                  </a:txBody>
                  <a:tcPr/>
                </a:tc>
              </a:tr>
              <a:tr h="468086">
                <a:tc>
                  <a:txBody>
                    <a:bodyPr/>
                    <a:lstStyle/>
                    <a:p>
                      <a:pPr algn="r"/>
                      <a:r>
                        <a:rPr lang="en-US" sz="2800" b="1" dirty="0" smtClean="0"/>
                        <a:t>Urban</a:t>
                      </a:r>
                      <a:endParaRPr lang="en-US" sz="2800" b="1" dirty="0"/>
                    </a:p>
                  </a:txBody>
                  <a:tcPr/>
                </a:tc>
                <a:tc>
                  <a:txBody>
                    <a:bodyPr/>
                    <a:lstStyle/>
                    <a:p>
                      <a:pPr algn="ctr"/>
                      <a:r>
                        <a:rPr lang="en-US" sz="2800" b="1" dirty="0" smtClean="0"/>
                        <a:t>0.16</a:t>
                      </a:r>
                      <a:endParaRPr lang="en-US" sz="2800" b="1" dirty="0"/>
                    </a:p>
                  </a:txBody>
                  <a:tcPr/>
                </a:tc>
                <a:tc>
                  <a:txBody>
                    <a:bodyPr/>
                    <a:lstStyle/>
                    <a:p>
                      <a:pPr algn="ctr"/>
                      <a:r>
                        <a:rPr lang="en-US" sz="2800" b="1" dirty="0" smtClean="0"/>
                        <a:t>0.11</a:t>
                      </a:r>
                      <a:endParaRPr lang="en-US" sz="2800" b="1" dirty="0"/>
                    </a:p>
                  </a:txBody>
                  <a:tcPr/>
                </a:tc>
                <a:tc>
                  <a:txBody>
                    <a:bodyPr/>
                    <a:lstStyle/>
                    <a:p>
                      <a:pPr algn="ctr"/>
                      <a:r>
                        <a:rPr lang="en-US" sz="2800" b="1" dirty="0" smtClean="0"/>
                        <a:t>0.14</a:t>
                      </a:r>
                      <a:endParaRPr lang="en-US" sz="2800" b="1" dirty="0"/>
                    </a:p>
                  </a:txBody>
                  <a:tcPr/>
                </a:tc>
              </a:tr>
              <a:tr h="468086">
                <a:tc>
                  <a:txBody>
                    <a:bodyPr/>
                    <a:lstStyle/>
                    <a:p>
                      <a:pPr algn="r"/>
                      <a:r>
                        <a:rPr lang="en-US" sz="2800" b="1" dirty="0" smtClean="0"/>
                        <a:t>Rural</a:t>
                      </a:r>
                      <a:endParaRPr lang="en-US" sz="2800" b="1" dirty="0"/>
                    </a:p>
                  </a:txBody>
                  <a:tcPr/>
                </a:tc>
                <a:tc>
                  <a:txBody>
                    <a:bodyPr/>
                    <a:lstStyle/>
                    <a:p>
                      <a:pPr algn="ctr"/>
                      <a:r>
                        <a:rPr lang="en-US" sz="2800" b="1" dirty="0" smtClean="0"/>
                        <a:t>0.09</a:t>
                      </a:r>
                      <a:endParaRPr lang="en-US" sz="2800" b="1" dirty="0"/>
                    </a:p>
                  </a:txBody>
                  <a:tcPr/>
                </a:tc>
                <a:tc>
                  <a:txBody>
                    <a:bodyPr/>
                    <a:lstStyle/>
                    <a:p>
                      <a:pPr algn="ctr"/>
                      <a:r>
                        <a:rPr lang="en-US" sz="2800" b="1" dirty="0" smtClean="0"/>
                        <a:t>0.08</a:t>
                      </a:r>
                      <a:endParaRPr lang="en-US" sz="2800" b="1" dirty="0"/>
                    </a:p>
                  </a:txBody>
                  <a:tcPr/>
                </a:tc>
                <a:tc>
                  <a:txBody>
                    <a:bodyPr/>
                    <a:lstStyle/>
                    <a:p>
                      <a:pPr algn="ctr"/>
                      <a:r>
                        <a:rPr lang="en-US" sz="2800" b="1" dirty="0" smtClean="0"/>
                        <a:t>0.09</a:t>
                      </a:r>
                      <a:endParaRPr lang="en-US" sz="2800" b="1" dirty="0"/>
                    </a:p>
                  </a:txBody>
                  <a:tcPr/>
                </a:tc>
              </a:tr>
              <a:tr h="468086">
                <a:tc>
                  <a:txBody>
                    <a:bodyPr/>
                    <a:lstStyle/>
                    <a:p>
                      <a:pPr algn="l"/>
                      <a:r>
                        <a:rPr lang="en-US" sz="2800" b="1" dirty="0" smtClean="0"/>
                        <a:t>Total</a:t>
                      </a:r>
                      <a:endParaRPr lang="en-US" sz="2800" b="1" dirty="0"/>
                    </a:p>
                  </a:txBody>
                  <a:tcPr/>
                </a:tc>
                <a:tc>
                  <a:txBody>
                    <a:bodyPr/>
                    <a:lstStyle/>
                    <a:p>
                      <a:pPr algn="ctr"/>
                      <a:r>
                        <a:rPr lang="en-US" sz="3200" b="1" dirty="0" smtClean="0">
                          <a:solidFill>
                            <a:schemeClr val="accent6">
                              <a:lumMod val="50000"/>
                            </a:schemeClr>
                          </a:solidFill>
                        </a:rPr>
                        <a:t>0.11</a:t>
                      </a:r>
                      <a:endParaRPr lang="en-US" sz="3200" b="1" dirty="0">
                        <a:solidFill>
                          <a:schemeClr val="accent6">
                            <a:lumMod val="50000"/>
                          </a:schemeClr>
                        </a:solidFill>
                      </a:endParaRPr>
                    </a:p>
                  </a:txBody>
                  <a:tcPr/>
                </a:tc>
                <a:tc>
                  <a:txBody>
                    <a:bodyPr/>
                    <a:lstStyle/>
                    <a:p>
                      <a:pPr algn="ctr"/>
                      <a:r>
                        <a:rPr lang="en-US" sz="3200" b="1" dirty="0" smtClean="0">
                          <a:solidFill>
                            <a:schemeClr val="accent6">
                              <a:lumMod val="50000"/>
                            </a:schemeClr>
                          </a:solidFill>
                        </a:rPr>
                        <a:t>0.09</a:t>
                      </a:r>
                      <a:endParaRPr lang="en-US" sz="3200" b="1" dirty="0">
                        <a:solidFill>
                          <a:schemeClr val="accent6">
                            <a:lumMod val="50000"/>
                          </a:schemeClr>
                        </a:solidFill>
                      </a:endParaRPr>
                    </a:p>
                  </a:txBody>
                  <a:tcPr/>
                </a:tc>
                <a:tc>
                  <a:txBody>
                    <a:bodyPr/>
                    <a:lstStyle/>
                    <a:p>
                      <a:pPr algn="ctr"/>
                      <a:r>
                        <a:rPr lang="en-US" sz="3200" b="1" dirty="0" smtClean="0">
                          <a:solidFill>
                            <a:schemeClr val="accent6">
                              <a:lumMod val="50000"/>
                            </a:schemeClr>
                          </a:solidFill>
                        </a:rPr>
                        <a:t>0.10</a:t>
                      </a:r>
                      <a:endParaRPr lang="en-US" sz="3200" b="1" dirty="0">
                        <a:solidFill>
                          <a:schemeClr val="accent6">
                            <a:lumMod val="50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a:bodyPr>
          <a:lstStyle/>
          <a:p>
            <a:pPr lvl="0"/>
            <a:r>
              <a:rPr lang="en-US" sz="4000" dirty="0" smtClean="0">
                <a:solidFill>
                  <a:srgbClr val="FFFFCC"/>
                </a:solidFill>
              </a:rPr>
              <a:t>HIV Prevalence Among Youth in High HIV States</a:t>
            </a:r>
            <a:endParaRPr lang="en-US" sz="4000" dirty="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9" name="Content Placeholder 8"/>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
            </a:r>
            <a:br>
              <a:rPr lang="en-US" sz="3600" b="1" i="1" dirty="0" smtClean="0"/>
            </a:br>
            <a:r>
              <a:rPr lang="en-US" dirty="0" smtClean="0">
                <a:solidFill>
                  <a:schemeClr val="bg2"/>
                </a:solidFill>
              </a:rPr>
              <a:t>Nutritional Status of Youth</a:t>
            </a:r>
            <a:br>
              <a:rPr lang="en-US" dirty="0" smtClean="0">
                <a:solidFill>
                  <a:schemeClr val="bg2"/>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7" name="Content Placeholder 6"/>
          <p:cNvGraphicFramePr>
            <a:graphicFrameLocks noGrp="1"/>
          </p:cNvGraphicFramePr>
          <p:nvPr>
            <p:ph idx="1"/>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600200" y="6096000"/>
            <a:ext cx="1524000" cy="369332"/>
          </a:xfrm>
          <a:prstGeom prst="rect">
            <a:avLst/>
          </a:prstGeom>
          <a:noFill/>
        </p:spPr>
        <p:txBody>
          <a:bodyPr wrap="square" rtlCol="0">
            <a:spAutoFit/>
          </a:bodyPr>
          <a:lstStyle/>
          <a:p>
            <a:r>
              <a:rPr lang="en-US" dirty="0" smtClean="0"/>
              <a:t>         </a:t>
            </a:r>
            <a:r>
              <a:rPr lang="en-US" dirty="0" smtClean="0">
                <a:solidFill>
                  <a:schemeClr val="bg2"/>
                </a:solidFill>
              </a:rPr>
              <a:t>Women</a:t>
            </a:r>
            <a:endParaRPr lang="en-US" dirty="0">
              <a:solidFill>
                <a:schemeClr val="bg2"/>
              </a:solidFill>
            </a:endParaRPr>
          </a:p>
        </p:txBody>
      </p:sp>
      <p:sp>
        <p:nvSpPr>
          <p:cNvPr id="9" name="TextBox 8"/>
          <p:cNvSpPr txBox="1"/>
          <p:nvPr/>
        </p:nvSpPr>
        <p:spPr>
          <a:xfrm>
            <a:off x="5029200" y="6019800"/>
            <a:ext cx="619080" cy="369332"/>
          </a:xfrm>
          <a:prstGeom prst="rect">
            <a:avLst/>
          </a:prstGeom>
          <a:noFill/>
        </p:spPr>
        <p:txBody>
          <a:bodyPr wrap="square" rtlCol="0">
            <a:spAutoFit/>
          </a:bodyPr>
          <a:lstStyle/>
          <a:p>
            <a:r>
              <a:rPr lang="en-US" dirty="0" smtClean="0">
                <a:solidFill>
                  <a:schemeClr val="bg2"/>
                </a:solidFill>
              </a:rPr>
              <a:t>Men</a:t>
            </a:r>
            <a:endParaRPr lang="en-US" dirty="0">
              <a:solidFill>
                <a:schemeClr val="bg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US" dirty="0" smtClean="0">
                <a:solidFill>
                  <a:srgbClr val="FFFFCC"/>
                </a:solidFill>
              </a:rPr>
              <a:t>Contents of Presentation</a:t>
            </a:r>
            <a:endParaRPr lang="en-US" dirty="0">
              <a:solidFill>
                <a:srgbClr val="FFFFCC"/>
              </a:solidFill>
            </a:endParaRPr>
          </a:p>
        </p:txBody>
      </p:sp>
      <p:sp>
        <p:nvSpPr>
          <p:cNvPr id="3" name="Content Placeholder 2"/>
          <p:cNvSpPr>
            <a:spLocks noGrp="1"/>
          </p:cNvSpPr>
          <p:nvPr>
            <p:ph idx="1"/>
          </p:nvPr>
        </p:nvSpPr>
        <p:spPr/>
        <p:txBody>
          <a:bodyPr>
            <a:normAutofit/>
          </a:bodyPr>
          <a:lstStyle/>
          <a:p>
            <a:pPr lvl="1">
              <a:lnSpc>
                <a:spcPct val="150000"/>
              </a:lnSpc>
              <a:buFont typeface="Wingdings" pitchFamily="2" charset="2"/>
              <a:buChar char="§"/>
            </a:pPr>
            <a:r>
              <a:rPr lang="en-GB" dirty="0" smtClean="0">
                <a:solidFill>
                  <a:srgbClr val="FFFFCC"/>
                </a:solidFill>
              </a:rPr>
              <a:t>Profile of youth</a:t>
            </a:r>
          </a:p>
          <a:p>
            <a:pPr lvl="1">
              <a:lnSpc>
                <a:spcPct val="150000"/>
              </a:lnSpc>
              <a:buFont typeface="Wingdings" pitchFamily="2" charset="2"/>
              <a:buChar char="§"/>
            </a:pPr>
            <a:r>
              <a:rPr lang="en-GB" dirty="0" smtClean="0">
                <a:solidFill>
                  <a:srgbClr val="FFFFCC"/>
                </a:solidFill>
              </a:rPr>
              <a:t>Knowledge about selected health related issues</a:t>
            </a:r>
          </a:p>
          <a:p>
            <a:pPr lvl="1">
              <a:lnSpc>
                <a:spcPct val="150000"/>
              </a:lnSpc>
              <a:buFont typeface="Wingdings" pitchFamily="2" charset="2"/>
              <a:buChar char="§"/>
            </a:pPr>
            <a:r>
              <a:rPr lang="en-GB" dirty="0" smtClean="0">
                <a:solidFill>
                  <a:srgbClr val="FFFFCC"/>
                </a:solidFill>
              </a:rPr>
              <a:t>Attitudes towards selected population, health and gender concerns</a:t>
            </a:r>
          </a:p>
          <a:p>
            <a:pPr lvl="1">
              <a:lnSpc>
                <a:spcPct val="150000"/>
              </a:lnSpc>
              <a:buFont typeface="Wingdings" pitchFamily="2" charset="2"/>
              <a:buChar char="§"/>
            </a:pPr>
            <a:r>
              <a:rPr lang="en-GB" dirty="0" smtClean="0">
                <a:solidFill>
                  <a:srgbClr val="FFFFCC"/>
                </a:solidFill>
              </a:rPr>
              <a:t>Behaviour of youth in health related spheres</a:t>
            </a:r>
          </a:p>
          <a:p>
            <a:pPr lvl="1">
              <a:lnSpc>
                <a:spcPct val="150000"/>
              </a:lnSpc>
              <a:buFont typeface="Wingdings" pitchFamily="2" charset="2"/>
              <a:buChar char="§"/>
            </a:pPr>
            <a:r>
              <a:rPr lang="en-GB" dirty="0" smtClean="0">
                <a:solidFill>
                  <a:srgbClr val="FFFFCC"/>
                </a:solidFill>
              </a:rPr>
              <a:t>Health and nutritional profile of youth </a:t>
            </a:r>
            <a:endParaRPr lang="en-US" dirty="0" smtClean="0">
              <a:solidFill>
                <a:srgbClr val="FFFFCC"/>
              </a:solidFill>
            </a:endParaRPr>
          </a:p>
          <a:p>
            <a:pPr lvl="1">
              <a:buNone/>
            </a:pPr>
            <a:endParaRPr lang="en-US" dirty="0">
              <a:solidFill>
                <a:srgbClr val="FFFFCC"/>
              </a:solidFill>
            </a:endParaRPr>
          </a:p>
        </p:txBody>
      </p:sp>
      <p:sp>
        <p:nvSpPr>
          <p:cNvPr id="4" name="Rectangle 3"/>
          <p:cNvSpPr/>
          <p:nvPr/>
        </p:nvSpPr>
        <p:spPr>
          <a:xfrm>
            <a:off x="7696200" y="64008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
            </a:r>
            <a:br>
              <a:rPr lang="en-US" sz="3600" b="1" i="1" dirty="0" smtClean="0"/>
            </a:br>
            <a:r>
              <a:rPr lang="en-US" sz="4900" dirty="0" err="1" smtClean="0">
                <a:solidFill>
                  <a:schemeClr val="bg2"/>
                </a:solidFill>
              </a:rPr>
              <a:t>Anaemia</a:t>
            </a:r>
            <a:r>
              <a:rPr lang="en-US" sz="4900" dirty="0" smtClean="0">
                <a:solidFill>
                  <a:schemeClr val="bg2"/>
                </a:solidFill>
              </a:rPr>
              <a:t> Among Youth</a:t>
            </a:r>
            <a:br>
              <a:rPr lang="en-US" sz="4900" dirty="0" smtClean="0">
                <a:solidFill>
                  <a:schemeClr val="bg2"/>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graphicFrame>
        <p:nvGraphicFramePr>
          <p:cNvPr id="7" name="Content Placeholder 6"/>
          <p:cNvGraphicFramePr>
            <a:graphicFrameLocks noGrp="1"/>
          </p:cNvGraphicFramePr>
          <p:nvPr>
            <p:ph idx="1"/>
          </p:nvPr>
        </p:nvGraphicFramePr>
        <p:xfrm>
          <a:off x="533400" y="15240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066800" y="5943600"/>
            <a:ext cx="2057400" cy="707886"/>
          </a:xfrm>
          <a:prstGeom prst="rect">
            <a:avLst/>
          </a:prstGeom>
          <a:noFill/>
        </p:spPr>
        <p:txBody>
          <a:bodyPr wrap="square" rtlCol="0">
            <a:spAutoFit/>
          </a:bodyPr>
          <a:lstStyle/>
          <a:p>
            <a:pPr algn="ctr"/>
            <a:r>
              <a:rPr lang="en-US" sz="2000" b="1" dirty="0" smtClean="0"/>
              <a:t>    </a:t>
            </a:r>
          </a:p>
          <a:p>
            <a:pPr algn="ctr"/>
            <a:r>
              <a:rPr lang="en-US" sz="2000" b="1" dirty="0" smtClean="0"/>
              <a:t> </a:t>
            </a:r>
            <a:r>
              <a:rPr lang="en-US" sz="2000" b="1" dirty="0" smtClean="0">
                <a:solidFill>
                  <a:schemeClr val="bg2"/>
                </a:solidFill>
              </a:rPr>
              <a:t>Women</a:t>
            </a:r>
            <a:endParaRPr lang="en-US" sz="2000" b="1" dirty="0">
              <a:solidFill>
                <a:schemeClr val="bg2"/>
              </a:solidFill>
            </a:endParaRPr>
          </a:p>
        </p:txBody>
      </p:sp>
      <p:sp>
        <p:nvSpPr>
          <p:cNvPr id="9" name="TextBox 8"/>
          <p:cNvSpPr txBox="1"/>
          <p:nvPr/>
        </p:nvSpPr>
        <p:spPr>
          <a:xfrm>
            <a:off x="5257800" y="6172200"/>
            <a:ext cx="1295400" cy="461665"/>
          </a:xfrm>
          <a:prstGeom prst="rect">
            <a:avLst/>
          </a:prstGeom>
          <a:noFill/>
        </p:spPr>
        <p:txBody>
          <a:bodyPr wrap="square" rtlCol="0">
            <a:spAutoFit/>
          </a:bodyPr>
          <a:lstStyle/>
          <a:p>
            <a:r>
              <a:rPr lang="en-US" sz="2400" b="1" dirty="0" smtClean="0">
                <a:solidFill>
                  <a:schemeClr val="bg2"/>
                </a:solidFill>
              </a:rPr>
              <a:t>Men</a:t>
            </a:r>
            <a:endParaRPr lang="en-US" sz="2400" b="1" dirty="0">
              <a:solidFill>
                <a:schemeClr val="bg2"/>
              </a:solidFill>
            </a:endParaRPr>
          </a:p>
        </p:txBody>
      </p:sp>
      <p:sp>
        <p:nvSpPr>
          <p:cNvPr id="10" name="TextBox 9"/>
          <p:cNvSpPr txBox="1"/>
          <p:nvPr/>
        </p:nvSpPr>
        <p:spPr>
          <a:xfrm>
            <a:off x="762000" y="1524000"/>
            <a:ext cx="888614" cy="400110"/>
          </a:xfrm>
          <a:prstGeom prst="rect">
            <a:avLst/>
          </a:prstGeom>
          <a:noFill/>
        </p:spPr>
        <p:txBody>
          <a:bodyPr wrap="square" rtlCol="0">
            <a:spAutoFit/>
          </a:bodyPr>
          <a:lstStyle/>
          <a:p>
            <a:r>
              <a:rPr lang="en-US" sz="2000" b="1" dirty="0" smtClean="0"/>
              <a:t>56%</a:t>
            </a:r>
            <a:endParaRPr lang="en-US" sz="2000" b="1" dirty="0"/>
          </a:p>
        </p:txBody>
      </p:sp>
      <p:sp>
        <p:nvSpPr>
          <p:cNvPr id="11" name="TextBox 10"/>
          <p:cNvSpPr txBox="1"/>
          <p:nvPr/>
        </p:nvSpPr>
        <p:spPr>
          <a:xfrm>
            <a:off x="1676400" y="1524000"/>
            <a:ext cx="685800" cy="400110"/>
          </a:xfrm>
          <a:prstGeom prst="rect">
            <a:avLst/>
          </a:prstGeom>
          <a:noFill/>
        </p:spPr>
        <p:txBody>
          <a:bodyPr wrap="square" rtlCol="0">
            <a:spAutoFit/>
          </a:bodyPr>
          <a:lstStyle/>
          <a:p>
            <a:r>
              <a:rPr lang="en-US" sz="2000" b="1" dirty="0" smtClean="0"/>
              <a:t>57%</a:t>
            </a:r>
            <a:endParaRPr lang="en-US" sz="2000"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
            </a:r>
            <a:br>
              <a:rPr lang="en-US" sz="3600" b="1" i="1" dirty="0" smtClean="0"/>
            </a:br>
            <a:r>
              <a:rPr lang="en-US" sz="3600" b="1" i="1" dirty="0" smtClean="0"/>
              <a:t/>
            </a:r>
            <a:br>
              <a:rPr lang="en-US" sz="3600" b="1" i="1" dirty="0" smtClean="0"/>
            </a:br>
            <a:r>
              <a:rPr lang="en-US" sz="3600" b="1" i="1" dirty="0" smtClean="0"/>
              <a:t/>
            </a:r>
            <a:br>
              <a:rPr lang="en-US" sz="3600" b="1" i="1" dirty="0" smtClean="0"/>
            </a:br>
            <a:r>
              <a:rPr lang="en-GB" sz="3200" i="1" dirty="0" smtClean="0">
                <a:solidFill>
                  <a:srgbClr val="FFFFCC"/>
                </a:solidFill>
              </a:rPr>
              <a:t>The high prevalence of spousal violence is a continuing hurdle to the achievement of health goals and gender equality</a:t>
            </a:r>
            <a:r>
              <a:rPr lang="en-US" sz="3200" dirty="0" smtClean="0"/>
              <a:t/>
            </a:r>
            <a:br>
              <a:rPr lang="en-US" sz="3200" dirty="0" smtClean="0"/>
            </a:br>
            <a:r>
              <a:rPr lang="en-US" sz="3600" dirty="0" smtClean="0">
                <a:solidFill>
                  <a:srgbClr val="FFFFCC"/>
                </a:solidFill>
              </a:rPr>
              <a:t/>
            </a:r>
            <a:br>
              <a:rPr lang="en-US" sz="3600" dirty="0" smtClean="0">
                <a:solidFill>
                  <a:srgbClr val="FFFFCC"/>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457200" y="2209800"/>
            <a:ext cx="8229600" cy="3916363"/>
          </a:xfrm>
        </p:spPr>
        <p:txBody>
          <a:bodyPr>
            <a:normAutofit/>
          </a:bodyPr>
          <a:lstStyle/>
          <a:p>
            <a:pPr algn="just"/>
            <a:r>
              <a:rPr lang="en-GB" sz="2800" dirty="0" smtClean="0">
                <a:solidFill>
                  <a:srgbClr val="FFFFCC"/>
                </a:solidFill>
              </a:rPr>
              <a:t>More than one in three married female youth (37%) have experienced physical, sexual, or emotional violence by their husband.</a:t>
            </a:r>
          </a:p>
          <a:p>
            <a:pPr algn="just"/>
            <a:endParaRPr lang="en-US" sz="2800" dirty="0" smtClean="0">
              <a:solidFill>
                <a:srgbClr val="FFFFCC"/>
              </a:solidFill>
            </a:endParaRPr>
          </a:p>
          <a:p>
            <a:pPr algn="just"/>
            <a:r>
              <a:rPr lang="en-GB" sz="2800" dirty="0" smtClean="0">
                <a:solidFill>
                  <a:srgbClr val="FFFFCC"/>
                </a:solidFill>
              </a:rPr>
              <a:t>Seven percent of all female youth and 11 percent of married female youth have experienced sexual violence.</a:t>
            </a:r>
            <a:endParaRPr lang="en-US" sz="2800" dirty="0" smtClean="0">
              <a:solidFill>
                <a:srgbClr val="FFFFCC"/>
              </a:solidFill>
            </a:endParaRPr>
          </a:p>
          <a:p>
            <a:endParaRPr lang="en-US" dirty="0" smtClean="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
            </a:r>
            <a:br>
              <a:rPr lang="en-US" sz="3600" b="1" i="1" dirty="0" smtClean="0"/>
            </a:br>
            <a:r>
              <a:rPr lang="en-US" sz="3600" b="1" i="1" dirty="0" smtClean="0"/>
              <a:t/>
            </a:r>
            <a:br>
              <a:rPr lang="en-US" sz="3600" b="1" i="1" dirty="0" smtClean="0"/>
            </a:br>
            <a:r>
              <a:rPr lang="en-US" sz="3600" b="1" i="1" dirty="0" smtClean="0"/>
              <a:t/>
            </a:r>
            <a:br>
              <a:rPr lang="en-US" sz="3600" b="1" i="1" dirty="0" smtClean="0"/>
            </a:br>
            <a:r>
              <a:rPr lang="en-US" i="1" dirty="0" smtClean="0">
                <a:solidFill>
                  <a:srgbClr val="FFFFCC"/>
                </a:solidFill>
              </a:rPr>
              <a:t>Concluding Remarks</a:t>
            </a:r>
            <a:r>
              <a:rPr lang="en-US" dirty="0" smtClean="0">
                <a:solidFill>
                  <a:srgbClr val="FFFFCC"/>
                </a:solidFill>
              </a:rPr>
              <a:t/>
            </a:r>
            <a:br>
              <a:rPr lang="en-US" dirty="0" smtClean="0">
                <a:solidFill>
                  <a:srgbClr val="FFFFCC"/>
                </a:solidFill>
              </a:rPr>
            </a:br>
            <a:r>
              <a:rPr lang="en-US" sz="3600" dirty="0" smtClean="0">
                <a:solidFill>
                  <a:srgbClr val="FFFFCC"/>
                </a:solidFill>
              </a:rPr>
              <a:t/>
            </a:r>
            <a:br>
              <a:rPr lang="en-US" sz="3600" dirty="0" smtClean="0">
                <a:solidFill>
                  <a:srgbClr val="FFFFCC"/>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381000" y="1524000"/>
            <a:ext cx="8458200" cy="4525963"/>
          </a:xfrm>
        </p:spPr>
        <p:txBody>
          <a:bodyPr>
            <a:normAutofit fontScale="92500" lnSpcReduction="20000"/>
          </a:bodyPr>
          <a:lstStyle/>
          <a:p>
            <a:pPr marL="0" indent="0" algn="just">
              <a:spcBef>
                <a:spcPts val="0"/>
              </a:spcBef>
            </a:pPr>
            <a:r>
              <a:rPr lang="en-US" sz="2800" dirty="0" smtClean="0">
                <a:solidFill>
                  <a:srgbClr val="FFFFCC"/>
                </a:solidFill>
              </a:rPr>
              <a:t> To fully exploit the demographic dividend, India’s youth need to be healthy, educated, skilled and forward looking. However, the report points out a few weak areas.</a:t>
            </a:r>
          </a:p>
          <a:p>
            <a:pPr lvl="1" algn="just"/>
            <a:r>
              <a:rPr lang="en-US" dirty="0" smtClean="0">
                <a:solidFill>
                  <a:srgbClr val="FFFFCC"/>
                </a:solidFill>
              </a:rPr>
              <a:t> A sizeable proportion lacks education, even literacy</a:t>
            </a:r>
          </a:p>
          <a:p>
            <a:pPr lvl="1" algn="just"/>
            <a:r>
              <a:rPr lang="en-US" dirty="0" smtClean="0">
                <a:solidFill>
                  <a:srgbClr val="FFFFCC"/>
                </a:solidFill>
              </a:rPr>
              <a:t> Early marriage</a:t>
            </a:r>
          </a:p>
          <a:p>
            <a:pPr lvl="1" algn="just"/>
            <a:r>
              <a:rPr lang="en-US" dirty="0" smtClean="0">
                <a:solidFill>
                  <a:srgbClr val="FFFFCC"/>
                </a:solidFill>
              </a:rPr>
              <a:t>Burdened with childbearing and rearing</a:t>
            </a:r>
          </a:p>
          <a:p>
            <a:pPr lvl="1" algn="just"/>
            <a:r>
              <a:rPr lang="en-US" dirty="0" smtClean="0">
                <a:solidFill>
                  <a:srgbClr val="FFFFCC"/>
                </a:solidFill>
              </a:rPr>
              <a:t>Large unmet need for family planning</a:t>
            </a:r>
          </a:p>
          <a:p>
            <a:pPr lvl="1" algn="just"/>
            <a:r>
              <a:rPr lang="en-US" dirty="0" smtClean="0">
                <a:solidFill>
                  <a:srgbClr val="FFFFCC"/>
                </a:solidFill>
              </a:rPr>
              <a:t> Poor nutritional status</a:t>
            </a:r>
          </a:p>
          <a:p>
            <a:pPr lvl="1" algn="just"/>
            <a:r>
              <a:rPr lang="en-US" dirty="0" smtClean="0">
                <a:solidFill>
                  <a:srgbClr val="FFFFCC"/>
                </a:solidFill>
              </a:rPr>
              <a:t>Substance abuse</a:t>
            </a:r>
          </a:p>
          <a:p>
            <a:pPr lvl="1" algn="just">
              <a:buNone/>
            </a:pPr>
            <a:r>
              <a:rPr lang="en-US" dirty="0" smtClean="0">
                <a:solidFill>
                  <a:srgbClr val="FFFFCC"/>
                </a:solidFill>
                <a:latin typeface="Calibri" pitchFamily="34" charset="0"/>
                <a:cs typeface="FrankRuehl" pitchFamily="34" charset="-79"/>
              </a:rPr>
              <a:t>In knowledge, attitude and </a:t>
            </a:r>
            <a:r>
              <a:rPr lang="en-US" dirty="0" err="1" smtClean="0">
                <a:solidFill>
                  <a:srgbClr val="FFFFCC"/>
                </a:solidFill>
                <a:latin typeface="Calibri" pitchFamily="34" charset="0"/>
                <a:cs typeface="FrankRuehl" pitchFamily="34" charset="-79"/>
              </a:rPr>
              <a:t>behaviour</a:t>
            </a:r>
            <a:r>
              <a:rPr lang="en-US" smtClean="0">
                <a:solidFill>
                  <a:srgbClr val="FFFFCC"/>
                </a:solidFill>
                <a:latin typeface="Calibri" pitchFamily="34" charset="0"/>
                <a:cs typeface="FrankRuehl" pitchFamily="34" charset="-79"/>
              </a:rPr>
              <a:t> youth </a:t>
            </a:r>
            <a:r>
              <a:rPr lang="en-US" dirty="0" smtClean="0">
                <a:solidFill>
                  <a:srgbClr val="FFFFCC"/>
                </a:solidFill>
                <a:latin typeface="Calibri" pitchFamily="34" charset="0"/>
                <a:cs typeface="FrankRuehl" pitchFamily="34" charset="-79"/>
              </a:rPr>
              <a:t>is not very different from the older counterpart.</a:t>
            </a:r>
          </a:p>
          <a:p>
            <a:pPr lvl="1" algn="just">
              <a:buNone/>
            </a:pPr>
            <a:endParaRPr lang="en-US" dirty="0" smtClean="0">
              <a:solidFill>
                <a:srgbClr val="FFFFCC"/>
              </a:solidFill>
            </a:endParaRPr>
          </a:p>
          <a:p>
            <a:pPr lvl="1" algn="just"/>
            <a:endParaRPr lang="en-US" dirty="0" smtClean="0">
              <a:solidFill>
                <a:srgbClr val="FFFFCC"/>
              </a:solidFill>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a:bodyPr>
          <a:lstStyle/>
          <a:p>
            <a:pPr lvl="0"/>
            <a:r>
              <a:rPr lang="en-US" i="1" dirty="0" smtClean="0">
                <a:solidFill>
                  <a:srgbClr val="FFFFCC"/>
                </a:solidFill>
              </a:rPr>
              <a:t>Concluding Remarks</a:t>
            </a:r>
            <a:endParaRPr lang="en-US" dirty="0">
              <a:solidFill>
                <a:srgbClr val="FFFFCC"/>
              </a:solidFill>
            </a:endParaRPr>
          </a:p>
        </p:txBody>
      </p:sp>
      <p:sp>
        <p:nvSpPr>
          <p:cNvPr id="3" name="Content Placeholder 2"/>
          <p:cNvSpPr>
            <a:spLocks noGrp="1"/>
          </p:cNvSpPr>
          <p:nvPr>
            <p:ph idx="1"/>
          </p:nvPr>
        </p:nvSpPr>
        <p:spPr>
          <a:xfrm>
            <a:off x="457200" y="1752600"/>
            <a:ext cx="8229600" cy="4373563"/>
          </a:xfrm>
        </p:spPr>
        <p:txBody>
          <a:bodyPr>
            <a:normAutofit/>
          </a:bodyPr>
          <a:lstStyle/>
          <a:p>
            <a:pPr algn="just"/>
            <a:r>
              <a:rPr lang="en-US" dirty="0" smtClean="0">
                <a:solidFill>
                  <a:srgbClr val="FFFFCC"/>
                </a:solidFill>
                <a:latin typeface="Calibri" pitchFamily="34" charset="0"/>
                <a:cs typeface="FrankRuehl" pitchFamily="34" charset="-79"/>
              </a:rPr>
              <a:t>In knowledge, attitude and </a:t>
            </a:r>
            <a:r>
              <a:rPr lang="en-US" dirty="0" err="1" smtClean="0">
                <a:solidFill>
                  <a:srgbClr val="FFFFCC"/>
                </a:solidFill>
                <a:latin typeface="Calibri" pitchFamily="34" charset="0"/>
                <a:cs typeface="FrankRuehl" pitchFamily="34" charset="-79"/>
              </a:rPr>
              <a:t>behaviour</a:t>
            </a:r>
            <a:r>
              <a:rPr lang="en-US" dirty="0" smtClean="0">
                <a:solidFill>
                  <a:srgbClr val="FFFFCC"/>
                </a:solidFill>
                <a:latin typeface="Calibri" pitchFamily="34" charset="0"/>
                <a:cs typeface="FrankRuehl" pitchFamily="34" charset="-79"/>
              </a:rPr>
              <a:t> use is not very different from the older counterpart.</a:t>
            </a:r>
          </a:p>
          <a:p>
            <a:pPr algn="just">
              <a:buNone/>
            </a:pPr>
            <a:r>
              <a:rPr lang="en-US" smtClean="0">
                <a:solidFill>
                  <a:srgbClr val="FFFFCC"/>
                </a:solidFill>
                <a:latin typeface="Calibri" pitchFamily="34" charset="0"/>
                <a:cs typeface="FrankRuehl" pitchFamily="34" charset="-79"/>
              </a:rPr>
              <a:t> </a:t>
            </a:r>
            <a:endParaRPr lang="en-US" dirty="0" smtClean="0">
              <a:solidFill>
                <a:srgbClr val="FFFFCC"/>
              </a:solidFill>
              <a:latin typeface="Calibri" pitchFamily="34" charset="0"/>
              <a:cs typeface="FrankRuehl" pitchFamily="34" charset="-79"/>
            </a:endParaRP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a:solidFill>
            <a:schemeClr val="accent5">
              <a:lumMod val="50000"/>
              <a:alpha val="51000"/>
            </a:schemeClr>
          </a:solidFill>
          <a:ln w="12700">
            <a:solidFill>
              <a:schemeClr val="tx1"/>
            </a:solidFill>
          </a:ln>
        </p:spPr>
        <p:txBody>
          <a:bodyPr>
            <a:normAutofit fontScale="90000"/>
          </a:bodyPr>
          <a:lstStyle/>
          <a:p>
            <a:pPr lvl="0"/>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b="1" i="1" dirty="0" smtClean="0"/>
              <a:t> </a:t>
            </a:r>
            <a:br>
              <a:rPr lang="en-US" b="1" i="1" dirty="0" smtClean="0"/>
            </a:br>
            <a:r>
              <a:rPr lang="en-US" sz="3600" b="1" i="1" dirty="0" smtClean="0"/>
              <a:t/>
            </a:r>
            <a:br>
              <a:rPr lang="en-US" sz="3600" b="1" i="1" dirty="0" smtClean="0"/>
            </a:br>
            <a:r>
              <a:rPr lang="en-US" sz="3600" b="1" i="1" dirty="0" smtClean="0"/>
              <a:t/>
            </a:r>
            <a:br>
              <a:rPr lang="en-US" sz="3600" b="1" i="1" dirty="0" smtClean="0"/>
            </a:br>
            <a:r>
              <a:rPr lang="en-US" sz="3600" b="1" i="1" dirty="0" smtClean="0"/>
              <a:t/>
            </a:r>
            <a:br>
              <a:rPr lang="en-US" sz="3600" b="1" i="1" dirty="0" smtClean="0"/>
            </a:br>
            <a:r>
              <a:rPr lang="en-US" sz="3200" dirty="0" smtClean="0"/>
              <a:t/>
            </a:r>
            <a:br>
              <a:rPr lang="en-US" sz="3200" dirty="0" smtClean="0"/>
            </a:br>
            <a:r>
              <a:rPr lang="en-US" sz="3600" dirty="0" smtClean="0">
                <a:solidFill>
                  <a:srgbClr val="FFFFCC"/>
                </a:solidFill>
              </a:rPr>
              <a:t/>
            </a:r>
            <a:br>
              <a:rPr lang="en-US" sz="3600" dirty="0" smtClean="0">
                <a:solidFill>
                  <a:srgbClr val="FFFFCC"/>
                </a:solidFill>
              </a:rPr>
            </a:br>
            <a:r>
              <a:rPr lang="en-US" sz="4000" dirty="0" smtClean="0">
                <a:solidFill>
                  <a:srgbClr val="FFFFCC"/>
                </a:solidFill>
              </a:rPr>
              <a:t/>
            </a:r>
            <a:br>
              <a:rPr lang="en-US" sz="4000" dirty="0" smtClean="0">
                <a:solidFill>
                  <a:srgbClr val="FFFFCC"/>
                </a:solidFill>
              </a:rPr>
            </a:br>
            <a:r>
              <a:rPr lang="en-US" dirty="0" smtClean="0">
                <a:solidFill>
                  <a:srgbClr val="FFFFCC"/>
                </a:solidFill>
              </a:rPr>
              <a:t/>
            </a:r>
            <a:br>
              <a:rPr lang="en-US" dirty="0" smtClean="0">
                <a:solidFill>
                  <a:srgbClr val="FFFFCC"/>
                </a:solidFill>
              </a:rPr>
            </a:br>
            <a:r>
              <a:rPr lang="en-US" dirty="0" smtClean="0"/>
              <a:t/>
            </a:r>
            <a:br>
              <a:rPr lang="en-US" dirty="0" smtClean="0"/>
            </a:br>
            <a:r>
              <a:rPr lang="en-US" dirty="0" smtClean="0"/>
              <a:t> </a:t>
            </a:r>
            <a:br>
              <a:rPr lang="en-US" dirty="0" smtClean="0"/>
            </a:br>
            <a:r>
              <a:rPr lang="en-US" b="1" i="1" dirty="0" smtClean="0"/>
              <a:t/>
            </a:r>
            <a:br>
              <a:rPr lang="en-US" b="1" i="1" dirty="0" smtClean="0"/>
            </a:br>
            <a:endParaRPr lang="en-US" dirty="0">
              <a:solidFill>
                <a:srgbClr val="FFFFCC"/>
              </a:solidFill>
            </a:endParaRPr>
          </a:p>
        </p:txBody>
      </p:sp>
      <p:sp>
        <p:nvSpPr>
          <p:cNvPr id="3" name="Content Placeholder 2"/>
          <p:cNvSpPr>
            <a:spLocks noGrp="1"/>
          </p:cNvSpPr>
          <p:nvPr>
            <p:ph idx="1"/>
          </p:nvPr>
        </p:nvSpPr>
        <p:spPr>
          <a:xfrm>
            <a:off x="457200" y="2209800"/>
            <a:ext cx="8229600" cy="3916363"/>
          </a:xfrm>
        </p:spPr>
        <p:txBody>
          <a:bodyPr>
            <a:normAutofit/>
          </a:bodyPr>
          <a:lstStyle/>
          <a:p>
            <a:pPr algn="ctr">
              <a:buNone/>
            </a:pPr>
            <a:r>
              <a:rPr lang="en-US" sz="9600" dirty="0" smtClean="0">
                <a:solidFill>
                  <a:srgbClr val="FFFFCC"/>
                </a:solidFill>
                <a:latin typeface="Palace Script MT" pitchFamily="66" charset="0"/>
                <a:cs typeface="FrankRuehl" pitchFamily="34" charset="-79"/>
              </a:rPr>
              <a:t>Thank You</a:t>
            </a:r>
          </a:p>
        </p:txBody>
      </p:sp>
      <p:sp>
        <p:nvSpPr>
          <p:cNvPr id="4" name="Rectangle 3"/>
          <p:cNvSpPr/>
          <p:nvPr/>
        </p:nvSpPr>
        <p:spPr>
          <a:xfrm>
            <a:off x="7696200" y="6324600"/>
            <a:ext cx="1447800" cy="5334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GB" dirty="0" smtClean="0">
                <a:solidFill>
                  <a:srgbClr val="FFFFCC"/>
                </a:solidFill>
              </a:rPr>
              <a:t>Profile of Youth</a:t>
            </a:r>
            <a:endParaRPr lang="en-US" dirty="0">
              <a:solidFill>
                <a:srgbClr val="FFFFCC"/>
              </a:solidFill>
            </a:endParaRPr>
          </a:p>
        </p:txBody>
      </p:sp>
      <p:sp>
        <p:nvSpPr>
          <p:cNvPr id="3" name="Content Placeholder 2"/>
          <p:cNvSpPr>
            <a:spLocks noGrp="1"/>
          </p:cNvSpPr>
          <p:nvPr>
            <p:ph idx="1"/>
          </p:nvPr>
        </p:nvSpPr>
        <p:spPr/>
        <p:txBody>
          <a:bodyPr>
            <a:normAutofit/>
          </a:bodyPr>
          <a:lstStyle/>
          <a:p>
            <a:pPr lvl="1">
              <a:lnSpc>
                <a:spcPct val="150000"/>
              </a:lnSpc>
            </a:pPr>
            <a:r>
              <a:rPr lang="en-US" sz="3200" dirty="0" smtClean="0">
                <a:solidFill>
                  <a:srgbClr val="FFFFCC"/>
                </a:solidFill>
              </a:rPr>
              <a:t> Education</a:t>
            </a:r>
          </a:p>
          <a:p>
            <a:pPr lvl="1">
              <a:lnSpc>
                <a:spcPct val="150000"/>
              </a:lnSpc>
            </a:pPr>
            <a:r>
              <a:rPr lang="en-US" sz="3200" dirty="0" smtClean="0">
                <a:solidFill>
                  <a:srgbClr val="FFFFCC"/>
                </a:solidFill>
              </a:rPr>
              <a:t> Mass media exposure</a:t>
            </a:r>
          </a:p>
          <a:p>
            <a:pPr lvl="1">
              <a:lnSpc>
                <a:spcPct val="150000"/>
              </a:lnSpc>
            </a:pPr>
            <a:r>
              <a:rPr lang="en-US" sz="3200" dirty="0" smtClean="0">
                <a:solidFill>
                  <a:srgbClr val="FFFFCC"/>
                </a:solidFill>
              </a:rPr>
              <a:t> Employment</a:t>
            </a:r>
          </a:p>
          <a:p>
            <a:pPr lvl="1">
              <a:lnSpc>
                <a:spcPct val="150000"/>
              </a:lnSpc>
            </a:pPr>
            <a:r>
              <a:rPr lang="en-US" sz="3200" dirty="0" smtClean="0">
                <a:solidFill>
                  <a:srgbClr val="FFFFCC"/>
                </a:solidFill>
              </a:rPr>
              <a:t> Marriage</a:t>
            </a:r>
            <a:endParaRPr lang="en-US" sz="3200" dirty="0">
              <a:solidFill>
                <a:srgbClr val="FFFFCC"/>
              </a:solidFill>
            </a:endParaRPr>
          </a:p>
        </p:txBody>
      </p:sp>
      <p:sp>
        <p:nvSpPr>
          <p:cNvPr id="4" name="Rectangle 3"/>
          <p:cNvSpPr/>
          <p:nvPr/>
        </p:nvSpPr>
        <p:spPr>
          <a:xfrm>
            <a:off x="7696200" y="64008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US" sz="3200" i="1" dirty="0" smtClean="0">
                <a:solidFill>
                  <a:srgbClr val="FFFFCC"/>
                </a:solidFill>
              </a:rPr>
              <a:t>UNFPA definition of youth, population</a:t>
            </a:r>
            <a:br>
              <a:rPr lang="en-US" sz="3200" i="1" dirty="0" smtClean="0">
                <a:solidFill>
                  <a:srgbClr val="FFFFCC"/>
                </a:solidFill>
              </a:rPr>
            </a:br>
            <a:r>
              <a:rPr lang="en-US" sz="3200" i="1" dirty="0" smtClean="0">
                <a:solidFill>
                  <a:srgbClr val="FFFFCC"/>
                </a:solidFill>
              </a:rPr>
              <a:t>- age 15-24 - is adopted for this report</a:t>
            </a:r>
            <a:endParaRPr lang="en-US" dirty="0">
              <a:solidFill>
                <a:srgbClr val="FFFFCC"/>
              </a:solidFill>
            </a:endParaRPr>
          </a:p>
        </p:txBody>
      </p:sp>
      <p:sp>
        <p:nvSpPr>
          <p:cNvPr id="3" name="Content Placeholder 2"/>
          <p:cNvSpPr>
            <a:spLocks noGrp="1"/>
          </p:cNvSpPr>
          <p:nvPr>
            <p:ph idx="1"/>
          </p:nvPr>
        </p:nvSpPr>
        <p:spPr/>
        <p:txBody>
          <a:bodyPr>
            <a:normAutofit/>
          </a:bodyPr>
          <a:lstStyle/>
          <a:p>
            <a:r>
              <a:rPr lang="en-GB" sz="2800" dirty="0" smtClean="0">
                <a:solidFill>
                  <a:srgbClr val="FFFFCC"/>
                </a:solidFill>
              </a:rPr>
              <a:t>NFHS-3 interviewed 47,590 women and 24,997 men age 15-24:</a:t>
            </a:r>
          </a:p>
        </p:txBody>
      </p:sp>
      <p:graphicFrame>
        <p:nvGraphicFramePr>
          <p:cNvPr id="4" name="Table 3"/>
          <p:cNvGraphicFramePr>
            <a:graphicFrameLocks noGrp="1"/>
          </p:cNvGraphicFramePr>
          <p:nvPr/>
        </p:nvGraphicFramePr>
        <p:xfrm>
          <a:off x="1295400" y="2667000"/>
          <a:ext cx="6172200" cy="1935480"/>
        </p:xfrm>
        <a:graphic>
          <a:graphicData uri="http://schemas.openxmlformats.org/drawingml/2006/table">
            <a:tbl>
              <a:tblPr firstRow="1" bandRow="1">
                <a:tableStyleId>{5C22544A-7EE6-4342-B048-85BDC9FD1C3A}</a:tableStyleId>
              </a:tblPr>
              <a:tblGrid>
                <a:gridCol w="2187616"/>
                <a:gridCol w="1953228"/>
                <a:gridCol w="2031356"/>
              </a:tblGrid>
              <a:tr h="510000">
                <a:tc>
                  <a:txBody>
                    <a:bodyPr/>
                    <a:lstStyle/>
                    <a:p>
                      <a:pPr algn="ctr"/>
                      <a:r>
                        <a:rPr lang="en-US" sz="2800" dirty="0" smtClean="0"/>
                        <a:t>Age-group</a:t>
                      </a:r>
                      <a:endParaRPr lang="en-US" sz="2800" dirty="0"/>
                    </a:p>
                  </a:txBody>
                  <a:tcPr/>
                </a:tc>
                <a:tc>
                  <a:txBody>
                    <a:bodyPr/>
                    <a:lstStyle/>
                    <a:p>
                      <a:pPr algn="ctr"/>
                      <a:r>
                        <a:rPr lang="en-US" sz="2400" dirty="0" smtClean="0"/>
                        <a:t>Women</a:t>
                      </a:r>
                      <a:endParaRPr lang="en-US" sz="2400" dirty="0"/>
                    </a:p>
                  </a:txBody>
                  <a:tcPr/>
                </a:tc>
                <a:tc>
                  <a:txBody>
                    <a:bodyPr/>
                    <a:lstStyle/>
                    <a:p>
                      <a:pPr algn="ctr"/>
                      <a:r>
                        <a:rPr lang="en-US" sz="2400" dirty="0" smtClean="0"/>
                        <a:t>Men</a:t>
                      </a:r>
                      <a:endParaRPr lang="en-US" sz="2400" dirty="0"/>
                    </a:p>
                  </a:txBody>
                  <a:tcPr/>
                </a:tc>
              </a:tr>
              <a:tr h="465000">
                <a:tc>
                  <a:txBody>
                    <a:bodyPr/>
                    <a:lstStyle/>
                    <a:p>
                      <a:pPr algn="ctr"/>
                      <a:r>
                        <a:rPr lang="en-US" sz="2500" baseline="0" dirty="0" smtClean="0"/>
                        <a:t>15-19</a:t>
                      </a:r>
                      <a:endParaRPr lang="en-US" sz="2500" baseline="0" dirty="0"/>
                    </a:p>
                  </a:txBody>
                  <a:tcPr/>
                </a:tc>
                <a:tc>
                  <a:txBody>
                    <a:bodyPr/>
                    <a:lstStyle/>
                    <a:p>
                      <a:pPr algn="ctr"/>
                      <a:r>
                        <a:rPr lang="en-US" sz="2500" baseline="0" dirty="0" smtClean="0"/>
                        <a:t>24,811</a:t>
                      </a:r>
                      <a:endParaRPr lang="en-US" sz="2500" baseline="0" dirty="0"/>
                    </a:p>
                  </a:txBody>
                  <a:tcPr/>
                </a:tc>
                <a:tc>
                  <a:txBody>
                    <a:bodyPr/>
                    <a:lstStyle/>
                    <a:p>
                      <a:pPr marL="0" marR="137160" indent="-36830" algn="ctr">
                        <a:lnSpc>
                          <a:spcPct val="85000"/>
                        </a:lnSpc>
                        <a:spcBef>
                          <a:spcPts val="0"/>
                        </a:spcBef>
                        <a:spcAft>
                          <a:spcPts val="0"/>
                        </a:spcAft>
                      </a:pPr>
                      <a:r>
                        <a:rPr lang="en-US" sz="2500" baseline="0" dirty="0">
                          <a:latin typeface="ZapfHumnst BT"/>
                          <a:ea typeface="Times New Roman"/>
                          <a:cs typeface="ZapfHumnst BT"/>
                        </a:rPr>
                        <a:t>13,008</a:t>
                      </a:r>
                      <a:endParaRPr lang="en-US" sz="2500" baseline="0" dirty="0">
                        <a:latin typeface="Times New Roman"/>
                        <a:ea typeface="Times New Roman"/>
                        <a:cs typeface="Times New Roman"/>
                      </a:endParaRPr>
                    </a:p>
                  </a:txBody>
                  <a:tcPr marL="19050" marR="19050" marT="0" marB="0" anchor="ctr"/>
                </a:tc>
              </a:tr>
              <a:tr h="465000">
                <a:tc>
                  <a:txBody>
                    <a:bodyPr/>
                    <a:lstStyle/>
                    <a:p>
                      <a:pPr algn="ctr"/>
                      <a:r>
                        <a:rPr lang="en-US" sz="2500" baseline="0" dirty="0" smtClean="0"/>
                        <a:t>20-24</a:t>
                      </a:r>
                      <a:endParaRPr lang="en-US" sz="2500" baseline="0" dirty="0"/>
                    </a:p>
                  </a:txBody>
                  <a:tcPr/>
                </a:tc>
                <a:tc>
                  <a:txBody>
                    <a:bodyPr/>
                    <a:lstStyle/>
                    <a:p>
                      <a:pPr algn="ctr"/>
                      <a:r>
                        <a:rPr lang="en-US" sz="2500" baseline="0" dirty="0" smtClean="0"/>
                        <a:t>22,779</a:t>
                      </a:r>
                      <a:endParaRPr lang="en-US" sz="2500" baseline="0" dirty="0"/>
                    </a:p>
                  </a:txBody>
                  <a:tcPr/>
                </a:tc>
                <a:tc>
                  <a:txBody>
                    <a:bodyPr/>
                    <a:lstStyle/>
                    <a:p>
                      <a:pPr marL="0" marR="137160" indent="-36830" algn="ctr">
                        <a:lnSpc>
                          <a:spcPct val="85000"/>
                        </a:lnSpc>
                        <a:spcBef>
                          <a:spcPts val="0"/>
                        </a:spcBef>
                        <a:spcAft>
                          <a:spcPts val="0"/>
                        </a:spcAft>
                      </a:pPr>
                      <a:r>
                        <a:rPr lang="en-US" sz="2500" baseline="0" dirty="0">
                          <a:latin typeface="ZapfHumnst BT"/>
                          <a:ea typeface="Times New Roman"/>
                          <a:cs typeface="ZapfHumnst BT"/>
                        </a:rPr>
                        <a:t>11,989</a:t>
                      </a:r>
                      <a:endParaRPr lang="en-US" sz="2500" baseline="0" dirty="0">
                        <a:latin typeface="Times New Roman"/>
                        <a:ea typeface="Times New Roman"/>
                        <a:cs typeface="Times New Roman"/>
                      </a:endParaRPr>
                    </a:p>
                  </a:txBody>
                  <a:tcPr marL="19050" marR="19050" marT="0" marB="0" anchor="ctr"/>
                </a:tc>
              </a:tr>
              <a:tr h="465000">
                <a:tc>
                  <a:txBody>
                    <a:bodyPr/>
                    <a:lstStyle/>
                    <a:p>
                      <a:pPr algn="ctr"/>
                      <a:r>
                        <a:rPr lang="en-US" sz="2500" baseline="0" dirty="0" smtClean="0"/>
                        <a:t>15-24</a:t>
                      </a:r>
                      <a:endParaRPr lang="en-US" sz="2500" baseline="0" dirty="0"/>
                    </a:p>
                  </a:txBody>
                  <a:tcPr/>
                </a:tc>
                <a:tc>
                  <a:txBody>
                    <a:bodyPr/>
                    <a:lstStyle/>
                    <a:p>
                      <a:pPr algn="ctr"/>
                      <a:r>
                        <a:rPr lang="en-US" sz="2500" baseline="0" dirty="0" smtClean="0"/>
                        <a:t>47,590</a:t>
                      </a:r>
                      <a:endParaRPr lang="en-US" sz="2500" baseline="0" dirty="0"/>
                    </a:p>
                  </a:txBody>
                  <a:tcPr/>
                </a:tc>
                <a:tc>
                  <a:txBody>
                    <a:bodyPr/>
                    <a:lstStyle/>
                    <a:p>
                      <a:pPr algn="ctr"/>
                      <a:r>
                        <a:rPr lang="en-US" sz="2500" baseline="0" dirty="0" smtClean="0"/>
                        <a:t>24,997</a:t>
                      </a:r>
                      <a:endParaRPr lang="en-US" sz="2500" baseline="0" dirty="0"/>
                    </a:p>
                  </a:txBody>
                  <a:tcPr/>
                </a:tc>
              </a:tr>
            </a:tbl>
          </a:graphicData>
        </a:graphic>
      </p:graphicFrame>
      <p:sp>
        <p:nvSpPr>
          <p:cNvPr id="5" name="Rectangle 4"/>
          <p:cNvSpPr/>
          <p:nvPr/>
        </p:nvSpPr>
        <p:spPr>
          <a:xfrm>
            <a:off x="914400" y="4953000"/>
            <a:ext cx="78486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sz="2400" dirty="0" smtClean="0"/>
              <a:t>  31% of women and 38% of men are from urban areas</a:t>
            </a:r>
          </a:p>
          <a:p>
            <a:pPr>
              <a:buFont typeface="Arial" pitchFamily="34" charset="0"/>
              <a:buChar char="•"/>
            </a:pPr>
            <a:r>
              <a:rPr lang="en-US" sz="2400" dirty="0" smtClean="0"/>
              <a:t>  37% of women and 32% of men are from the two lowest wealth quintiles</a:t>
            </a:r>
            <a:endParaRPr lang="en-US" dirty="0"/>
          </a:p>
        </p:txBody>
      </p:sp>
      <p:sp>
        <p:nvSpPr>
          <p:cNvPr id="6" name="Rectangle 5"/>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US" dirty="0" smtClean="0">
                <a:solidFill>
                  <a:srgbClr val="FFFFCC"/>
                </a:solidFill>
              </a:rPr>
              <a:t>Literacy Rates Among Youth</a:t>
            </a:r>
            <a:endParaRPr lang="en-US" dirty="0">
              <a:solidFill>
                <a:srgbClr val="FFFFCC"/>
              </a:solidFill>
            </a:endParaRPr>
          </a:p>
        </p:txBody>
      </p:sp>
      <p:sp>
        <p:nvSpPr>
          <p:cNvPr id="3" name="Content Placeholder 2"/>
          <p:cNvSpPr>
            <a:spLocks noGrp="1"/>
          </p:cNvSpPr>
          <p:nvPr>
            <p:ph idx="1"/>
          </p:nvPr>
        </p:nvSpPr>
        <p:spPr>
          <a:xfrm>
            <a:off x="457200" y="1676400"/>
            <a:ext cx="8229600" cy="4525963"/>
          </a:xfrm>
        </p:spPr>
        <p:txBody>
          <a:bodyPr>
            <a:normAutofit/>
          </a:bodyPr>
          <a:lstStyle/>
          <a:p>
            <a:pPr>
              <a:buNone/>
            </a:pPr>
            <a:endParaRPr lang="en-US" dirty="0" smtClean="0">
              <a:solidFill>
                <a:srgbClr val="FFFFCC"/>
              </a:solidFill>
            </a:endParaRPr>
          </a:p>
        </p:txBody>
      </p:sp>
      <p:graphicFrame>
        <p:nvGraphicFramePr>
          <p:cNvPr id="4" name="Table 3"/>
          <p:cNvGraphicFramePr>
            <a:graphicFrameLocks noGrp="1"/>
          </p:cNvGraphicFramePr>
          <p:nvPr/>
        </p:nvGraphicFramePr>
        <p:xfrm>
          <a:off x="2286000" y="1600200"/>
          <a:ext cx="4267201" cy="2362200"/>
        </p:xfrm>
        <a:graphic>
          <a:graphicData uri="http://schemas.openxmlformats.org/drawingml/2006/table">
            <a:tbl>
              <a:tblPr firstRow="1" bandRow="1">
                <a:tableStyleId>{5C22544A-7EE6-4342-B048-85BDC9FD1C3A}</a:tableStyleId>
              </a:tblPr>
              <a:tblGrid>
                <a:gridCol w="1641231"/>
                <a:gridCol w="1395047"/>
                <a:gridCol w="1230923"/>
              </a:tblGrid>
              <a:tr h="399919">
                <a:tc>
                  <a:txBody>
                    <a:bodyPr/>
                    <a:lstStyle/>
                    <a:p>
                      <a:pPr algn="ctr"/>
                      <a:r>
                        <a:rPr lang="en-US" sz="2400" dirty="0" smtClean="0"/>
                        <a:t>Age-group</a:t>
                      </a:r>
                      <a:endParaRPr lang="en-US" sz="2400" dirty="0"/>
                    </a:p>
                  </a:txBody>
                  <a:tcPr/>
                </a:tc>
                <a:tc>
                  <a:txBody>
                    <a:bodyPr/>
                    <a:lstStyle/>
                    <a:p>
                      <a:pPr algn="ctr"/>
                      <a:r>
                        <a:rPr lang="en-US" sz="2400" dirty="0" smtClean="0"/>
                        <a:t>Women</a:t>
                      </a:r>
                      <a:endParaRPr lang="en-US" sz="2400" dirty="0"/>
                    </a:p>
                  </a:txBody>
                  <a:tcPr/>
                </a:tc>
                <a:tc>
                  <a:txBody>
                    <a:bodyPr/>
                    <a:lstStyle/>
                    <a:p>
                      <a:pPr algn="ctr"/>
                      <a:r>
                        <a:rPr lang="en-US" sz="2400" dirty="0" smtClean="0"/>
                        <a:t>Men</a:t>
                      </a:r>
                      <a:endParaRPr lang="en-US" sz="2400" dirty="0"/>
                    </a:p>
                  </a:txBody>
                  <a:tcPr/>
                </a:tc>
              </a:tr>
              <a:tr h="533400">
                <a:tc>
                  <a:txBody>
                    <a:bodyPr/>
                    <a:lstStyle/>
                    <a:p>
                      <a:pPr algn="ctr"/>
                      <a:r>
                        <a:rPr lang="en-US" sz="2400" dirty="0" smtClean="0"/>
                        <a:t>15-19</a:t>
                      </a:r>
                      <a:endParaRPr lang="en-US" sz="2400" dirty="0"/>
                    </a:p>
                  </a:txBody>
                  <a:tcPr/>
                </a:tc>
                <a:tc>
                  <a:txBody>
                    <a:bodyPr/>
                    <a:lstStyle/>
                    <a:p>
                      <a:pPr algn="ctr"/>
                      <a:r>
                        <a:rPr lang="en-US" sz="2400" dirty="0" smtClean="0"/>
                        <a:t>74</a:t>
                      </a:r>
                      <a:endParaRPr lang="en-US" sz="2400" dirty="0"/>
                    </a:p>
                  </a:txBody>
                  <a:tcPr/>
                </a:tc>
                <a:tc>
                  <a:txBody>
                    <a:bodyPr/>
                    <a:lstStyle/>
                    <a:p>
                      <a:pPr algn="ctr"/>
                      <a:r>
                        <a:rPr lang="en-US" sz="2400" dirty="0" smtClean="0"/>
                        <a:t>89</a:t>
                      </a:r>
                      <a:endParaRPr lang="en-US" sz="2400" dirty="0"/>
                    </a:p>
                  </a:txBody>
                  <a:tcPr/>
                </a:tc>
              </a:tr>
              <a:tr h="402196">
                <a:tc>
                  <a:txBody>
                    <a:bodyPr/>
                    <a:lstStyle/>
                    <a:p>
                      <a:pPr algn="ctr"/>
                      <a:r>
                        <a:rPr lang="en-US" sz="2400" dirty="0" smtClean="0"/>
                        <a:t>20-24</a:t>
                      </a:r>
                      <a:endParaRPr lang="en-US" sz="2400" dirty="0"/>
                    </a:p>
                  </a:txBody>
                  <a:tcPr/>
                </a:tc>
                <a:tc>
                  <a:txBody>
                    <a:bodyPr/>
                    <a:lstStyle/>
                    <a:p>
                      <a:pPr algn="ctr"/>
                      <a:r>
                        <a:rPr lang="en-US" sz="2400" dirty="0" smtClean="0"/>
                        <a:t>64</a:t>
                      </a:r>
                      <a:endParaRPr lang="en-US" sz="2400" dirty="0"/>
                    </a:p>
                  </a:txBody>
                  <a:tcPr/>
                </a:tc>
                <a:tc>
                  <a:txBody>
                    <a:bodyPr/>
                    <a:lstStyle/>
                    <a:p>
                      <a:pPr algn="ctr"/>
                      <a:r>
                        <a:rPr lang="en-US" sz="2400" dirty="0" smtClean="0"/>
                        <a:t>84</a:t>
                      </a:r>
                      <a:endParaRPr lang="en-US" sz="2400" dirty="0"/>
                    </a:p>
                  </a:txBody>
                  <a:tcPr/>
                </a:tc>
              </a:tr>
              <a:tr h="402196">
                <a:tc>
                  <a:txBody>
                    <a:bodyPr/>
                    <a:lstStyle/>
                    <a:p>
                      <a:pPr algn="ctr"/>
                      <a:r>
                        <a:rPr lang="en-US" sz="2400" b="1" dirty="0" smtClean="0"/>
                        <a:t>15-24</a:t>
                      </a:r>
                      <a:endParaRPr lang="en-US" sz="2400" b="1" dirty="0"/>
                    </a:p>
                  </a:txBody>
                  <a:tcPr/>
                </a:tc>
                <a:tc>
                  <a:txBody>
                    <a:bodyPr/>
                    <a:lstStyle/>
                    <a:p>
                      <a:pPr algn="ctr"/>
                      <a:r>
                        <a:rPr lang="en-US" sz="2400" b="1" dirty="0" smtClean="0"/>
                        <a:t>69</a:t>
                      </a:r>
                      <a:endParaRPr lang="en-US" sz="2400" b="1" dirty="0"/>
                    </a:p>
                  </a:txBody>
                  <a:tcPr/>
                </a:tc>
                <a:tc>
                  <a:txBody>
                    <a:bodyPr/>
                    <a:lstStyle/>
                    <a:p>
                      <a:pPr algn="ctr"/>
                      <a:r>
                        <a:rPr lang="en-US" sz="2400" b="1" dirty="0" smtClean="0"/>
                        <a:t>86</a:t>
                      </a:r>
                      <a:endParaRPr lang="en-US" sz="2400" b="1" dirty="0"/>
                    </a:p>
                  </a:txBody>
                  <a:tcPr/>
                </a:tc>
              </a:tr>
              <a:tr h="402196">
                <a:tc>
                  <a:txBody>
                    <a:bodyPr/>
                    <a:lstStyle/>
                    <a:p>
                      <a:pPr algn="ctr"/>
                      <a:r>
                        <a:rPr lang="en-US" sz="2400" b="1" baseline="0" dirty="0" smtClean="0">
                          <a:solidFill>
                            <a:schemeClr val="accent3">
                              <a:lumMod val="20000"/>
                              <a:lumOff val="80000"/>
                            </a:schemeClr>
                          </a:solidFill>
                        </a:rPr>
                        <a:t>25-49</a:t>
                      </a:r>
                      <a:endParaRPr lang="en-US" sz="2400" b="1" baseline="0" dirty="0">
                        <a:solidFill>
                          <a:schemeClr val="accent3">
                            <a:lumMod val="20000"/>
                            <a:lumOff val="80000"/>
                          </a:schemeClr>
                        </a:solidFill>
                      </a:endParaRPr>
                    </a:p>
                  </a:txBody>
                  <a:tcPr>
                    <a:solidFill>
                      <a:schemeClr val="tx2"/>
                    </a:solidFill>
                  </a:tcPr>
                </a:tc>
                <a:tc>
                  <a:txBody>
                    <a:bodyPr/>
                    <a:lstStyle/>
                    <a:p>
                      <a:pPr algn="ctr"/>
                      <a:r>
                        <a:rPr lang="en-US" sz="2400" b="1" baseline="0" dirty="0" smtClean="0">
                          <a:solidFill>
                            <a:schemeClr val="bg2"/>
                          </a:solidFill>
                        </a:rPr>
                        <a:t>46</a:t>
                      </a:r>
                      <a:endParaRPr lang="en-US" sz="2400" b="1" baseline="0" dirty="0">
                        <a:solidFill>
                          <a:schemeClr val="bg2"/>
                        </a:solidFill>
                      </a:endParaRPr>
                    </a:p>
                  </a:txBody>
                  <a:tcPr>
                    <a:solidFill>
                      <a:schemeClr val="tx2"/>
                    </a:solidFill>
                  </a:tcPr>
                </a:tc>
                <a:tc>
                  <a:txBody>
                    <a:bodyPr/>
                    <a:lstStyle/>
                    <a:p>
                      <a:pPr algn="ctr"/>
                      <a:r>
                        <a:rPr lang="en-US" sz="2400" b="1" baseline="0" dirty="0" smtClean="0">
                          <a:solidFill>
                            <a:schemeClr val="bg2"/>
                          </a:solidFill>
                        </a:rPr>
                        <a:t>73</a:t>
                      </a:r>
                      <a:endParaRPr lang="en-US" sz="2400" b="1" baseline="0" dirty="0">
                        <a:solidFill>
                          <a:schemeClr val="bg2"/>
                        </a:solidFill>
                      </a:endParaRPr>
                    </a:p>
                  </a:txBody>
                  <a:tcPr>
                    <a:solidFill>
                      <a:schemeClr val="tx2"/>
                    </a:solidFill>
                  </a:tcPr>
                </a:tc>
              </a:tr>
            </a:tbl>
          </a:graphicData>
        </a:graphic>
      </p:graphicFrame>
      <p:sp>
        <p:nvSpPr>
          <p:cNvPr id="6" name="Rounded Rectangle 5"/>
          <p:cNvSpPr/>
          <p:nvPr/>
        </p:nvSpPr>
        <p:spPr>
          <a:xfrm>
            <a:off x="1295400" y="4114800"/>
            <a:ext cx="6629400" cy="19812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t>Literacy rate among women</a:t>
            </a:r>
          </a:p>
          <a:p>
            <a:pPr lvl="1" algn="just">
              <a:buFont typeface="Arial" pitchFamily="34" charset="0"/>
              <a:buChar char="•"/>
            </a:pPr>
            <a:r>
              <a:rPr lang="en-US" sz="2000" dirty="0" smtClean="0"/>
              <a:t>  Age 15-77% , age 24 - 63% </a:t>
            </a:r>
          </a:p>
          <a:p>
            <a:pPr lvl="1" algn="just">
              <a:buFont typeface="Arial" pitchFamily="34" charset="0"/>
              <a:buChar char="•"/>
            </a:pPr>
            <a:r>
              <a:rPr lang="en-US" sz="2000" dirty="0" smtClean="0"/>
              <a:t>  Urban 86%, rural 62%</a:t>
            </a:r>
          </a:p>
          <a:p>
            <a:pPr lvl="1" algn="just">
              <a:buFont typeface="Arial" pitchFamily="34" charset="0"/>
              <a:buChar char="•"/>
            </a:pPr>
            <a:r>
              <a:rPr lang="en-US" sz="2000" dirty="0" smtClean="0"/>
              <a:t>  Never married 84%, ever married 55%</a:t>
            </a:r>
          </a:p>
          <a:p>
            <a:pPr lvl="1" algn="just">
              <a:buFont typeface="Arial" pitchFamily="34" charset="0"/>
              <a:buChar char="•"/>
            </a:pPr>
            <a:r>
              <a:rPr lang="en-US" sz="2000" dirty="0" smtClean="0"/>
              <a:t>  Poorest HHs 33%, richest HHs 97%</a:t>
            </a:r>
          </a:p>
        </p:txBody>
      </p:sp>
      <p:sp>
        <p:nvSpPr>
          <p:cNvPr id="7" name="Rectangle 6"/>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a:solidFill>
            <a:schemeClr val="accent5">
              <a:lumMod val="50000"/>
              <a:alpha val="51000"/>
            </a:schemeClr>
          </a:solidFill>
          <a:ln w="12700">
            <a:solidFill>
              <a:schemeClr val="tx1"/>
            </a:solidFill>
          </a:ln>
        </p:spPr>
        <p:txBody>
          <a:bodyPr>
            <a:normAutofit fontScale="90000"/>
          </a:bodyPr>
          <a:lstStyle/>
          <a:p>
            <a:pPr>
              <a:spcBef>
                <a:spcPts val="0"/>
              </a:spcBef>
            </a:pPr>
            <a:r>
              <a:rPr lang="en-US" dirty="0" smtClean="0">
                <a:solidFill>
                  <a:srgbClr val="FFFFCC"/>
                </a:solidFill>
              </a:rPr>
              <a:t>                </a:t>
            </a:r>
            <a:br>
              <a:rPr lang="en-US" dirty="0" smtClean="0">
                <a:solidFill>
                  <a:srgbClr val="FFFFCC"/>
                </a:solidFill>
              </a:rPr>
            </a:br>
            <a:r>
              <a:rPr lang="en-US" dirty="0" smtClean="0">
                <a:solidFill>
                  <a:srgbClr val="FFFFCC"/>
                </a:solidFill>
              </a:rPr>
              <a:t>Education Among Youth</a:t>
            </a:r>
            <a:br>
              <a:rPr lang="en-US" dirty="0" smtClean="0">
                <a:solidFill>
                  <a:srgbClr val="FFFFCC"/>
                </a:solidFill>
              </a:rPr>
            </a:br>
            <a:r>
              <a:rPr lang="en-US" dirty="0" smtClean="0">
                <a:solidFill>
                  <a:srgbClr val="FFFFCC"/>
                </a:solidFill>
              </a:rPr>
              <a:t/>
            </a:r>
            <a:br>
              <a:rPr lang="en-US" dirty="0" smtClean="0">
                <a:solidFill>
                  <a:srgbClr val="FFFFCC"/>
                </a:solidFill>
              </a:rPr>
            </a:br>
            <a:endParaRPr lang="en-US" sz="2000" dirty="0">
              <a:solidFill>
                <a:srgbClr val="FFFFCC"/>
              </a:solidFill>
            </a:endParaRPr>
          </a:p>
        </p:txBody>
      </p:sp>
      <p:graphicFrame>
        <p:nvGraphicFramePr>
          <p:cNvPr id="4" name="Content Placeholder 3"/>
          <p:cNvGraphicFramePr>
            <a:graphicFrameLocks noGrp="1"/>
          </p:cNvGraphicFramePr>
          <p:nvPr>
            <p:ph idx="1"/>
          </p:nvPr>
        </p:nvGraphicFramePr>
        <p:xfrm>
          <a:off x="609600" y="1219200"/>
          <a:ext cx="7696200" cy="3657600"/>
        </p:xfrm>
        <a:graphic>
          <a:graphicData uri="http://schemas.openxmlformats.org/drawingml/2006/table">
            <a:tbl>
              <a:tblPr firstRow="1" bandRow="1">
                <a:tableStyleId>{5C22544A-7EE6-4342-B048-85BDC9FD1C3A}</a:tableStyleId>
              </a:tblPr>
              <a:tblGrid>
                <a:gridCol w="4228681"/>
                <a:gridCol w="1860620"/>
                <a:gridCol w="1606899"/>
              </a:tblGrid>
              <a:tr h="428625">
                <a:tc>
                  <a:txBody>
                    <a:bodyPr/>
                    <a:lstStyle/>
                    <a:p>
                      <a:pPr algn="ctr"/>
                      <a:r>
                        <a:rPr lang="en-US" sz="2000" dirty="0" smtClean="0"/>
                        <a:t>Completed</a:t>
                      </a:r>
                      <a:r>
                        <a:rPr lang="en-US" sz="2000" baseline="0" dirty="0" smtClean="0"/>
                        <a:t> years of education</a:t>
                      </a:r>
                      <a:endParaRPr lang="en-US" sz="2000" dirty="0"/>
                    </a:p>
                  </a:txBody>
                  <a:tcPr/>
                </a:tc>
                <a:tc>
                  <a:txBody>
                    <a:bodyPr/>
                    <a:lstStyle/>
                    <a:p>
                      <a:pPr algn="ctr"/>
                      <a:r>
                        <a:rPr lang="en-US" sz="2400" dirty="0" smtClean="0"/>
                        <a:t>Women (%)</a:t>
                      </a:r>
                      <a:endParaRPr lang="en-US" sz="2400" dirty="0"/>
                    </a:p>
                  </a:txBody>
                  <a:tcPr/>
                </a:tc>
                <a:tc>
                  <a:txBody>
                    <a:bodyPr/>
                    <a:lstStyle/>
                    <a:p>
                      <a:pPr algn="ctr"/>
                      <a:r>
                        <a:rPr lang="en-US" sz="2400" dirty="0" smtClean="0"/>
                        <a:t>Men (%)</a:t>
                      </a:r>
                      <a:endParaRPr lang="en-US" sz="2400" dirty="0"/>
                    </a:p>
                  </a:txBody>
                  <a:tcPr/>
                </a:tc>
              </a:tr>
              <a:tr h="428625">
                <a:tc>
                  <a:txBody>
                    <a:bodyPr/>
                    <a:lstStyle/>
                    <a:p>
                      <a:r>
                        <a:rPr lang="en-US" sz="2000" b="0" dirty="0" smtClean="0">
                          <a:solidFill>
                            <a:srgbClr val="FFFFCC"/>
                          </a:solidFill>
                        </a:rPr>
                        <a:t>No education</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26</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10</a:t>
                      </a:r>
                      <a:endParaRPr lang="en-US" sz="2400" b="0" dirty="0">
                        <a:solidFill>
                          <a:srgbClr val="FFFFCC"/>
                        </a:solidFill>
                      </a:endParaRPr>
                    </a:p>
                  </a:txBody>
                  <a:tcPr>
                    <a:solidFill>
                      <a:schemeClr val="tx2"/>
                    </a:solidFill>
                  </a:tcPr>
                </a:tc>
              </a:tr>
              <a:tr h="428625">
                <a:tc>
                  <a:txBody>
                    <a:bodyPr/>
                    <a:lstStyle/>
                    <a:p>
                      <a:r>
                        <a:rPr lang="en-US" sz="2000" b="0" dirty="0" smtClean="0">
                          <a:solidFill>
                            <a:srgbClr val="FFFFCC"/>
                          </a:solidFill>
                        </a:rPr>
                        <a:t>&lt; 5 years complete</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7</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8</a:t>
                      </a:r>
                      <a:endParaRPr lang="en-US" sz="2400" b="0" dirty="0">
                        <a:solidFill>
                          <a:srgbClr val="FFFFCC"/>
                        </a:solidFill>
                      </a:endParaRPr>
                    </a:p>
                  </a:txBody>
                  <a:tcPr>
                    <a:solidFill>
                      <a:schemeClr val="tx2"/>
                    </a:solidFill>
                  </a:tcPr>
                </a:tc>
              </a:tr>
              <a:tr h="428625">
                <a:tc>
                  <a:txBody>
                    <a:bodyPr/>
                    <a:lstStyle/>
                    <a:p>
                      <a:r>
                        <a:rPr lang="en-US" sz="2000" b="0" dirty="0" smtClean="0">
                          <a:solidFill>
                            <a:srgbClr val="FFFFCC"/>
                          </a:solidFill>
                        </a:rPr>
                        <a:t>5-7 years complete</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18</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18</a:t>
                      </a:r>
                      <a:endParaRPr lang="en-US" sz="2400" b="0" dirty="0">
                        <a:solidFill>
                          <a:srgbClr val="FFFFCC"/>
                        </a:solidFill>
                      </a:endParaRPr>
                    </a:p>
                  </a:txBody>
                  <a:tcPr>
                    <a:solidFill>
                      <a:schemeClr val="tx2"/>
                    </a:solidFill>
                  </a:tcPr>
                </a:tc>
              </a:tr>
              <a:tr h="428625">
                <a:tc>
                  <a:txBody>
                    <a:bodyPr/>
                    <a:lstStyle/>
                    <a:p>
                      <a:r>
                        <a:rPr lang="en-US" sz="2000" b="0" dirty="0" smtClean="0">
                          <a:solidFill>
                            <a:srgbClr val="FFFFCC"/>
                          </a:solidFill>
                        </a:rPr>
                        <a:t>8-9 years complete</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20</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27</a:t>
                      </a:r>
                      <a:endParaRPr lang="en-US" sz="2400" b="0" dirty="0">
                        <a:solidFill>
                          <a:srgbClr val="FFFFCC"/>
                        </a:solidFill>
                      </a:endParaRPr>
                    </a:p>
                  </a:txBody>
                  <a:tcPr>
                    <a:solidFill>
                      <a:schemeClr val="tx2"/>
                    </a:solidFill>
                  </a:tcPr>
                </a:tc>
              </a:tr>
              <a:tr h="428625">
                <a:tc>
                  <a:txBody>
                    <a:bodyPr/>
                    <a:lstStyle/>
                    <a:p>
                      <a:r>
                        <a:rPr lang="en-US" sz="2000" b="0" dirty="0" smtClean="0">
                          <a:solidFill>
                            <a:srgbClr val="FFFFCC"/>
                          </a:solidFill>
                        </a:rPr>
                        <a:t>10-11 years complete</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15</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19</a:t>
                      </a:r>
                      <a:endParaRPr lang="en-US" sz="2400" b="0" dirty="0">
                        <a:solidFill>
                          <a:srgbClr val="FFFFCC"/>
                        </a:solidFill>
                      </a:endParaRPr>
                    </a:p>
                  </a:txBody>
                  <a:tcPr>
                    <a:solidFill>
                      <a:schemeClr val="tx2"/>
                    </a:solidFill>
                  </a:tcPr>
                </a:tc>
              </a:tr>
              <a:tr h="428625">
                <a:tc>
                  <a:txBody>
                    <a:bodyPr/>
                    <a:lstStyle/>
                    <a:p>
                      <a:r>
                        <a:rPr lang="en-US" sz="2000" b="0" dirty="0" smtClean="0">
                          <a:solidFill>
                            <a:srgbClr val="FFFFCC"/>
                          </a:solidFill>
                        </a:rPr>
                        <a:t>12+ years complete</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14</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19</a:t>
                      </a:r>
                      <a:endParaRPr lang="en-US" sz="2400" b="0" dirty="0">
                        <a:solidFill>
                          <a:srgbClr val="FFFFCC"/>
                        </a:solidFill>
                      </a:endParaRPr>
                    </a:p>
                  </a:txBody>
                  <a:tcPr>
                    <a:solidFill>
                      <a:schemeClr val="tx2"/>
                    </a:solidFill>
                  </a:tcPr>
                </a:tc>
              </a:tr>
              <a:tr h="428625">
                <a:tc>
                  <a:txBody>
                    <a:bodyPr/>
                    <a:lstStyle/>
                    <a:p>
                      <a:r>
                        <a:rPr lang="en-US" sz="2000" b="0" dirty="0" smtClean="0">
                          <a:solidFill>
                            <a:srgbClr val="FFFFCC"/>
                          </a:solidFill>
                        </a:rPr>
                        <a:t>Total</a:t>
                      </a:r>
                      <a:endParaRPr lang="en-US" sz="2000" b="0" dirty="0">
                        <a:solidFill>
                          <a:srgbClr val="FFFFCC"/>
                        </a:solidFill>
                      </a:endParaRPr>
                    </a:p>
                  </a:txBody>
                  <a:tcPr>
                    <a:solidFill>
                      <a:schemeClr val="tx2"/>
                    </a:solidFill>
                  </a:tcPr>
                </a:tc>
                <a:tc>
                  <a:txBody>
                    <a:bodyPr/>
                    <a:lstStyle/>
                    <a:p>
                      <a:pPr algn="ctr"/>
                      <a:r>
                        <a:rPr lang="en-US" sz="2400" b="0" dirty="0" smtClean="0">
                          <a:solidFill>
                            <a:srgbClr val="FFFFCC"/>
                          </a:solidFill>
                        </a:rPr>
                        <a:t>100</a:t>
                      </a:r>
                      <a:endParaRPr lang="en-US" sz="2400" b="0" dirty="0">
                        <a:solidFill>
                          <a:srgbClr val="FFFFCC"/>
                        </a:solidFill>
                      </a:endParaRPr>
                    </a:p>
                  </a:txBody>
                  <a:tcPr>
                    <a:solidFill>
                      <a:schemeClr val="tx2"/>
                    </a:solidFill>
                  </a:tcPr>
                </a:tc>
                <a:tc>
                  <a:txBody>
                    <a:bodyPr/>
                    <a:lstStyle/>
                    <a:p>
                      <a:pPr algn="ctr"/>
                      <a:r>
                        <a:rPr lang="en-US" sz="2400" b="0" dirty="0" smtClean="0">
                          <a:solidFill>
                            <a:srgbClr val="FFFFCC"/>
                          </a:solidFill>
                        </a:rPr>
                        <a:t>100</a:t>
                      </a:r>
                      <a:endParaRPr lang="en-US" sz="2400" b="0" dirty="0">
                        <a:solidFill>
                          <a:srgbClr val="FFFFCC"/>
                        </a:solidFill>
                      </a:endParaRPr>
                    </a:p>
                  </a:txBody>
                  <a:tcPr>
                    <a:solidFill>
                      <a:schemeClr val="tx2"/>
                    </a:solidFill>
                  </a:tcPr>
                </a:tc>
              </a:tr>
            </a:tbl>
          </a:graphicData>
        </a:graphic>
      </p:graphicFrame>
      <p:sp>
        <p:nvSpPr>
          <p:cNvPr id="5" name="Rectangle 4"/>
          <p:cNvSpPr/>
          <p:nvPr/>
        </p:nvSpPr>
        <p:spPr>
          <a:xfrm rot="10800000" flipV="1">
            <a:off x="533400" y="4813636"/>
            <a:ext cx="7848600" cy="1938992"/>
          </a:xfrm>
          <a:prstGeom prst="rect">
            <a:avLst/>
          </a:prstGeom>
          <a:ln>
            <a:noFill/>
          </a:ln>
        </p:spPr>
        <p:txBody>
          <a:bodyPr wrap="square">
            <a:spAutoFit/>
          </a:bodyPr>
          <a:lstStyle/>
          <a:p>
            <a:endParaRPr lang="en-US" sz="2400" b="1" dirty="0" smtClean="0">
              <a:solidFill>
                <a:srgbClr val="FFFFCC"/>
              </a:solidFill>
            </a:endParaRPr>
          </a:p>
          <a:p>
            <a:pPr>
              <a:buFont typeface="Arial" pitchFamily="34" charset="0"/>
              <a:buChar char="•"/>
            </a:pPr>
            <a:r>
              <a:rPr lang="en-US" sz="2400" b="1" dirty="0" smtClean="0">
                <a:solidFill>
                  <a:srgbClr val="FFFFCC"/>
                </a:solidFill>
              </a:rPr>
              <a:t>  29%</a:t>
            </a:r>
            <a:r>
              <a:rPr lang="en-US" sz="2400" dirty="0" smtClean="0">
                <a:solidFill>
                  <a:srgbClr val="FFFFCC"/>
                </a:solidFill>
              </a:rPr>
              <a:t> of women (47% of urban and 20% of rural) have 10+ years of schooling. </a:t>
            </a:r>
          </a:p>
          <a:p>
            <a:pPr>
              <a:buFont typeface="Arial" pitchFamily="34" charset="0"/>
              <a:buChar char="•"/>
            </a:pPr>
            <a:r>
              <a:rPr lang="en-US" sz="2400" b="1" dirty="0" smtClean="0">
                <a:solidFill>
                  <a:srgbClr val="FFFFCC"/>
                </a:solidFill>
              </a:rPr>
              <a:t>  38%</a:t>
            </a:r>
            <a:r>
              <a:rPr lang="en-US" sz="2400" dirty="0" smtClean="0">
                <a:solidFill>
                  <a:srgbClr val="FFFFCC"/>
                </a:solidFill>
              </a:rPr>
              <a:t> of men (49% of urban and 31% of rural) have 10+ years of schooling. </a:t>
            </a:r>
          </a:p>
        </p:txBody>
      </p:sp>
      <p:sp>
        <p:nvSpPr>
          <p:cNvPr id="6" name="Rectangle 5"/>
          <p:cNvSpPr/>
          <p:nvPr/>
        </p:nvSpPr>
        <p:spPr>
          <a:xfrm>
            <a:off x="7696200" y="6553200"/>
            <a:ext cx="1447800" cy="304800"/>
          </a:xfrm>
          <a:prstGeom prst="rect">
            <a:avLst/>
          </a:prstGeom>
          <a:solidFill>
            <a:srgbClr val="219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NFHS-3, India</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5">
              <a:lumMod val="50000"/>
              <a:alpha val="51000"/>
            </a:schemeClr>
          </a:solidFill>
          <a:ln w="12700">
            <a:solidFill>
              <a:schemeClr val="tx1"/>
            </a:solidFill>
          </a:ln>
        </p:spPr>
        <p:txBody>
          <a:bodyPr>
            <a:normAutofit/>
          </a:bodyPr>
          <a:lstStyle/>
          <a:p>
            <a:r>
              <a:rPr lang="en-US" dirty="0" smtClean="0">
                <a:solidFill>
                  <a:srgbClr val="FFFFCC"/>
                </a:solidFill>
              </a:rPr>
              <a:t>School Enrollment Among Youth</a:t>
            </a:r>
            <a:endParaRPr lang="en-US" dirty="0">
              <a:solidFill>
                <a:srgbClr val="FFFFCC"/>
              </a:solidFill>
            </a:endParaRPr>
          </a:p>
        </p:txBody>
      </p:sp>
      <p:graphicFrame>
        <p:nvGraphicFramePr>
          <p:cNvPr id="4" name="Content Placeholder 3"/>
          <p:cNvGraphicFramePr>
            <a:graphicFrameLocks noGrp="1"/>
          </p:cNvGraphicFramePr>
          <p:nvPr>
            <p:ph idx="1"/>
          </p:nvPr>
        </p:nvGraphicFramePr>
        <p:xfrm>
          <a:off x="304800" y="2362200"/>
          <a:ext cx="5867400" cy="3505200"/>
        </p:xfrm>
        <a:graphic>
          <a:graphicData uri="http://schemas.openxmlformats.org/drawingml/2006/chart">
            <c:chart xmlns:c="http://schemas.openxmlformats.org/drawingml/2006/chart" xmlns:r="http://schemas.openxmlformats.org/officeDocument/2006/relationships" r:id="rId3"/>
          </a:graphicData>
        </a:graphic>
      </p:graphicFrame>
      <p:sp>
        <p:nvSpPr>
          <p:cNvPr id="5" name="Rounded Rectangle 4"/>
          <p:cNvSpPr/>
          <p:nvPr/>
        </p:nvSpPr>
        <p:spPr>
          <a:xfrm>
            <a:off x="228600" y="1524000"/>
            <a:ext cx="4114800" cy="609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School attendance rate at age 15-17</a:t>
            </a:r>
            <a:endParaRPr lang="en-US" sz="2000" b="1" dirty="0">
              <a:solidFill>
                <a:schemeClr val="tx1"/>
              </a:solidFill>
            </a:endParaRPr>
          </a:p>
        </p:txBody>
      </p:sp>
      <p:sp>
        <p:nvSpPr>
          <p:cNvPr id="6" name="TextBox 5"/>
          <p:cNvSpPr txBox="1"/>
          <p:nvPr/>
        </p:nvSpPr>
        <p:spPr>
          <a:xfrm>
            <a:off x="6248400" y="1905000"/>
            <a:ext cx="2743200" cy="1938992"/>
          </a:xfrm>
          <a:prstGeom prst="rect">
            <a:avLst/>
          </a:prstGeom>
          <a:noFill/>
          <a:ln>
            <a:solidFill>
              <a:schemeClr val="accent3">
                <a:lumMod val="20000"/>
                <a:lumOff val="80000"/>
              </a:schemeClr>
            </a:solidFill>
          </a:ln>
        </p:spPr>
        <p:txBody>
          <a:bodyPr wrap="square" rtlCol="0">
            <a:spAutoFit/>
          </a:bodyPr>
          <a:lstStyle/>
          <a:p>
            <a:r>
              <a:rPr lang="en-US" sz="2400" dirty="0" smtClean="0">
                <a:solidFill>
                  <a:schemeClr val="bg2"/>
                </a:solidFill>
              </a:rPr>
              <a:t>34% of women and 49% of men age</a:t>
            </a:r>
          </a:p>
          <a:p>
            <a:r>
              <a:rPr lang="en-US" sz="2400" dirty="0" smtClean="0">
                <a:solidFill>
                  <a:schemeClr val="bg2"/>
                </a:solidFill>
              </a:rPr>
              <a:t> 15-17  attended school in the year 2004-05.</a:t>
            </a:r>
            <a:endParaRPr lang="en-US" sz="2400" dirty="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00B050"/>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995</TotalTime>
  <Words>1904</Words>
  <Application>Microsoft Office PowerPoint</Application>
  <PresentationFormat>On-screen Show (4:3)</PresentationFormat>
  <Paragraphs>381</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Profile of Youth in India</vt:lpstr>
      <vt:lpstr>Slide 2</vt:lpstr>
      <vt:lpstr>National Youth Policy-2003</vt:lpstr>
      <vt:lpstr>Contents of Presentation</vt:lpstr>
      <vt:lpstr>Profile of Youth</vt:lpstr>
      <vt:lpstr>UNFPA definition of youth, population - age 15-24 - is adopted for this report</vt:lpstr>
      <vt:lpstr>Literacy Rates Among Youth</vt:lpstr>
      <vt:lpstr>                 Education Among Youth  </vt:lpstr>
      <vt:lpstr>School Enrollment Among Youth</vt:lpstr>
      <vt:lpstr> Most youth are exposed to some form of media </vt:lpstr>
      <vt:lpstr>Employment among Youth</vt:lpstr>
      <vt:lpstr> Many youth are economically active. </vt:lpstr>
      <vt:lpstr>Percentage of Married Youth by Age</vt:lpstr>
      <vt:lpstr> Many youth marry below legal age at marriage</vt:lpstr>
      <vt:lpstr> Many youth are heading households </vt:lpstr>
      <vt:lpstr> Knowledge of Youth of Selected Family Planning and Health Issues   </vt:lpstr>
      <vt:lpstr>  Most youth have heard of available modern contraceptive spacing methods  </vt:lpstr>
      <vt:lpstr>  A majority of youth lack comprehensive knowledge of HIV/AIDS   </vt:lpstr>
      <vt:lpstr>  In high HIV prevalence states many youth are not aware of AIDS. </vt:lpstr>
      <vt:lpstr> Youth’s Attitudes toward Selected Population, Health and Gender Concerns </vt:lpstr>
      <vt:lpstr>Family Size Preferences</vt:lpstr>
      <vt:lpstr>     Youth’s attitude toward gender roles is, in general, no more egalitarian than the attitude of the older cohort age 25-49     </vt:lpstr>
      <vt:lpstr>  Behaviour of Youth in Health related Spheres  </vt:lpstr>
      <vt:lpstr> Initiation of childbearing</vt:lpstr>
      <vt:lpstr>    Early childbearing is the main feature of India’s fertility pattern    </vt:lpstr>
      <vt:lpstr> Trend in Contraceptive Prevalence Rate</vt:lpstr>
      <vt:lpstr> Family Planning Method Choice of Youth</vt:lpstr>
      <vt:lpstr> Pattern of contraceptive use by youth reveals son preference </vt:lpstr>
      <vt:lpstr>   Youth in India has a large unmet need for family planning.     </vt:lpstr>
      <vt:lpstr>    Early marriage leads to early initiation of sexual activity among women     </vt:lpstr>
      <vt:lpstr>      There is evidence of higher-risk sex among male youth unprotected by condom use.      </vt:lpstr>
      <vt:lpstr>      T Tobacco use and alcohol consumption are matters of concern.       </vt:lpstr>
      <vt:lpstr>      T Tobacco use and alcohol consumption among men begin early       </vt:lpstr>
      <vt:lpstr>  Health and Nutritional Profile of Youth  </vt:lpstr>
      <vt:lpstr>Prevalence of Sexually Transmitted Infections (STIs) and STI Symptoms</vt:lpstr>
      <vt:lpstr>Prevalence of STIs and STI symptoms is higher among never married men.</vt:lpstr>
      <vt:lpstr>HIV Prevalence Among Youth</vt:lpstr>
      <vt:lpstr>HIV Prevalence Among Youth in High HIV States</vt:lpstr>
      <vt:lpstr>       Nutritional Status of Youth       </vt:lpstr>
      <vt:lpstr>       Anaemia Among Youth       </vt:lpstr>
      <vt:lpstr>         The high prevalence of spousal violence is a continuing hurdle to the achievement of health goals and gender equality        </vt:lpstr>
      <vt:lpstr>         Concluding Remarks        </vt:lpstr>
      <vt:lpstr>Concluding Remarks</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Profile of Youth in India</dc:title>
  <dc:creator>NFHS</dc:creator>
  <cp:lastModifiedBy>nfhsstaff</cp:lastModifiedBy>
  <cp:revision>131</cp:revision>
  <dcterms:created xsi:type="dcterms:W3CDTF">2009-09-05T06:40:57Z</dcterms:created>
  <dcterms:modified xsi:type="dcterms:W3CDTF">2009-09-14T05:27:02Z</dcterms:modified>
</cp:coreProperties>
</file>